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5"/>
  </p:notesMasterIdLst>
  <p:handoutMasterIdLst>
    <p:handoutMasterId r:id="rId76"/>
  </p:handoutMasterIdLst>
  <p:sldIdLst>
    <p:sldId id="475" r:id="rId5"/>
    <p:sldId id="476" r:id="rId6"/>
    <p:sldId id="317" r:id="rId7"/>
    <p:sldId id="410" r:id="rId8"/>
    <p:sldId id="409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424" r:id="rId22"/>
    <p:sldId id="425" r:id="rId23"/>
    <p:sldId id="402" r:id="rId24"/>
    <p:sldId id="307" r:id="rId25"/>
    <p:sldId id="397" r:id="rId26"/>
    <p:sldId id="405" r:id="rId27"/>
    <p:sldId id="403" r:id="rId28"/>
    <p:sldId id="454" r:id="rId29"/>
    <p:sldId id="455" r:id="rId30"/>
    <p:sldId id="404" r:id="rId31"/>
    <p:sldId id="406" r:id="rId32"/>
    <p:sldId id="408" r:id="rId33"/>
    <p:sldId id="456" r:id="rId34"/>
    <p:sldId id="427" r:id="rId35"/>
    <p:sldId id="438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  <p:sldId id="423" r:id="rId51"/>
    <p:sldId id="426" r:id="rId52"/>
    <p:sldId id="432" r:id="rId53"/>
    <p:sldId id="433" r:id="rId54"/>
    <p:sldId id="434" r:id="rId55"/>
    <p:sldId id="435" r:id="rId56"/>
    <p:sldId id="436" r:id="rId57"/>
    <p:sldId id="437" r:id="rId58"/>
    <p:sldId id="459" r:id="rId59"/>
    <p:sldId id="458" r:id="rId60"/>
    <p:sldId id="457" r:id="rId61"/>
    <p:sldId id="469" r:id="rId62"/>
    <p:sldId id="460" r:id="rId63"/>
    <p:sldId id="465" r:id="rId64"/>
    <p:sldId id="473" r:id="rId65"/>
    <p:sldId id="462" r:id="rId66"/>
    <p:sldId id="466" r:id="rId67"/>
    <p:sldId id="470" r:id="rId68"/>
    <p:sldId id="472" r:id="rId69"/>
    <p:sldId id="467" r:id="rId70"/>
    <p:sldId id="464" r:id="rId71"/>
    <p:sldId id="474" r:id="rId72"/>
    <p:sldId id="471" r:id="rId73"/>
    <p:sldId id="304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A47"/>
    <a:srgbClr val="AD5C4D"/>
    <a:srgbClr val="636A58"/>
    <a:srgbClr val="D1D8B7"/>
    <a:srgbClr val="A09D79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5405" autoAdjust="0"/>
  </p:normalViewPr>
  <p:slideViewPr>
    <p:cSldViewPr snapToGrid="0">
      <p:cViewPr varScale="1">
        <p:scale>
          <a:sx n="87" d="100"/>
          <a:sy n="87" d="100"/>
        </p:scale>
        <p:origin x="76" y="15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5324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7/24/2025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797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424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929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1948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1060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23967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253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0657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4851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8587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0616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7490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3539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5079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02069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9767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1108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1977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006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2509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5111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59883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2292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9274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9918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82638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8369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8569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8241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1078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8673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20959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32191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4592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05008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89372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262088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11844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5588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52036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40076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88905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96944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33288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81212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39481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96222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1240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33382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84084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41385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25407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61390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94318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27870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70164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48901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42269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33357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47185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917589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12764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263374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A82-413E-4D14-B9C7-3C057257C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Microbiology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4800" b="1" dirty="0">
                <a:solidFill>
                  <a:srgbClr val="002060"/>
                </a:solidFill>
              </a:rPr>
              <a:t>Respiratory, Renal and CVS </a:t>
            </a:r>
            <a:br>
              <a:rPr lang="en-US" sz="4800" b="1" dirty="0">
                <a:solidFill>
                  <a:srgbClr val="002060"/>
                </a:solidFill>
              </a:rPr>
            </a:br>
            <a:r>
              <a:rPr lang="en-US" sz="4800" b="1" dirty="0">
                <a:solidFill>
                  <a:srgbClr val="002060"/>
                </a:solidFill>
              </a:rPr>
              <a:t>Infections</a:t>
            </a:r>
            <a:br>
              <a:rPr lang="en-US" sz="4800" b="1" dirty="0">
                <a:solidFill>
                  <a:srgbClr val="002060"/>
                </a:solidFill>
              </a:rPr>
            </a:br>
            <a:r>
              <a:rPr lang="en-US" sz="4800" b="1" dirty="0">
                <a:solidFill>
                  <a:srgbClr val="002060"/>
                </a:solidFill>
              </a:rPr>
              <a:t>Revision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BD5C83A-BC09-4EA8-A6DA-4E080217CF87}"/>
              </a:ext>
            </a:extLst>
          </p:cNvPr>
          <p:cNvSpPr txBox="1">
            <a:spLocks/>
          </p:cNvSpPr>
          <p:nvPr/>
        </p:nvSpPr>
        <p:spPr>
          <a:xfrm>
            <a:off x="117043" y="3767328"/>
            <a:ext cx="3482033" cy="2176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4" descr="Bacteria - (Functioning + Parts + Infections + Facts) - Science4Fun">
            <a:extLst>
              <a:ext uri="{FF2B5EF4-FFF2-40B4-BE49-F238E27FC236}">
                <a16:creationId xmlns:a16="http://schemas.microsoft.com/office/drawing/2014/main" id="{877CC965-B213-4704-B22B-8837561DC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47" y="3767328"/>
            <a:ext cx="3432711" cy="296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Bacteria Can Be Good for Us | The Takeaway | WNYC">
            <a:extLst>
              <a:ext uri="{FF2B5EF4-FFF2-40B4-BE49-F238E27FC236}">
                <a16:creationId xmlns:a16="http://schemas.microsoft.com/office/drawing/2014/main" id="{24161EF7-D3AF-407E-9CCA-6158129B0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94" y="3767328"/>
            <a:ext cx="3040685" cy="309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hatsApp Image 2022-09-21 at 2">
            <a:extLst>
              <a:ext uri="{FF2B5EF4-FFF2-40B4-BE49-F238E27FC236}">
                <a16:creationId xmlns:a16="http://schemas.microsoft.com/office/drawing/2014/main" id="{024E2DD2-2325-41FE-ABAE-F34D0F0C8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2" y="97139"/>
            <a:ext cx="1383132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91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34069-0131-4EEB-82B3-3BAAA5A0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6" y="914400"/>
            <a:ext cx="10761376" cy="5029200"/>
          </a:xfrm>
        </p:spPr>
        <p:txBody>
          <a:bodyPr/>
          <a:lstStyle/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By</a:t>
            </a:r>
            <a:b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Dr/ Niveen El-Wakeel</a:t>
            </a:r>
            <a:b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</a:br>
            <a:r>
              <a:rPr lang="en-US" b="1" dirty="0">
                <a:solidFill>
                  <a:srgbClr val="505A47"/>
                </a:solidFill>
              </a:rPr>
              <a:t>Professor of Microbiology and Medical Immunology </a:t>
            </a:r>
            <a:br>
              <a:rPr lang="en-US" dirty="0"/>
            </a:br>
            <a:r>
              <a:rPr lang="en-US" b="1" dirty="0">
                <a:solidFill>
                  <a:srgbClr val="002060"/>
                </a:solidFill>
              </a:rPr>
              <a:t>niveen10@ gmail.com</a:t>
            </a:r>
            <a:br>
              <a:rPr lang="en-US" dirty="0"/>
            </a:br>
            <a:r>
              <a:rPr lang="en-US" b="1" dirty="0">
                <a:solidFill>
                  <a:srgbClr val="002060"/>
                </a:solidFill>
              </a:rPr>
              <a:t>01280064464</a:t>
            </a:r>
          </a:p>
        </p:txBody>
      </p:sp>
      <p:pic>
        <p:nvPicPr>
          <p:cNvPr id="3" name="Picture 2" descr="WhatsApp Image 2022-09-21 at 2">
            <a:extLst>
              <a:ext uri="{FF2B5EF4-FFF2-40B4-BE49-F238E27FC236}">
                <a16:creationId xmlns:a16="http://schemas.microsoft.com/office/drawing/2014/main" id="{8DB90CDA-D700-4C8B-8E9B-40643764F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" y="111769"/>
            <a:ext cx="1400673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13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US" sz="72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Microbiology</a:t>
            </a:r>
            <a:br>
              <a:rPr lang="en-US" sz="7200" b="1" dirty="0">
                <a:solidFill>
                  <a:srgbClr val="002060"/>
                </a:solidFill>
              </a:rPr>
            </a:br>
            <a:r>
              <a:rPr lang="en-US" sz="7200" b="1" dirty="0">
                <a:solidFill>
                  <a:srgbClr val="002060"/>
                </a:solidFill>
              </a:rPr>
              <a:t>1-</a:t>
            </a:r>
            <a:r>
              <a:rPr lang="en-US" sz="6000" b="1" dirty="0">
                <a:solidFill>
                  <a:srgbClr val="002060"/>
                </a:solidFill>
              </a:rPr>
              <a:t>Respiratory 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b="1" dirty="0">
                <a:solidFill>
                  <a:srgbClr val="002060"/>
                </a:solidFill>
              </a:rPr>
              <a:t>Infections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b="1" dirty="0">
                <a:solidFill>
                  <a:srgbClr val="002060"/>
                </a:solidFill>
              </a:rPr>
              <a:t>Revision</a:t>
            </a:r>
            <a:endParaRPr lang="en-US" sz="7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WhatsApp Image 2022-09-21 at 2">
            <a:extLst>
              <a:ext uri="{FF2B5EF4-FFF2-40B4-BE49-F238E27FC236}">
                <a16:creationId xmlns:a16="http://schemas.microsoft.com/office/drawing/2014/main" id="{E17E8123-2FA1-4D70-97FC-1D8F842B0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7" y="119081"/>
            <a:ext cx="1383132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07521-B6E3-44B5-8F69-19D2D4EB7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998" y="124364"/>
            <a:ext cx="8258859" cy="5029200"/>
          </a:xfrm>
          <a:scene3d>
            <a:camera prst="isometricOffAxis2Top"/>
            <a:lightRig rig="threePt" dir="t"/>
          </a:scene3d>
        </p:spPr>
        <p:txBody>
          <a:bodyPr/>
          <a:lstStyle/>
          <a:p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899BB6-BA6C-429D-BC95-D73E819436BC}"/>
              </a:ext>
            </a:extLst>
          </p:cNvPr>
          <p:cNvSpPr/>
          <p:nvPr/>
        </p:nvSpPr>
        <p:spPr>
          <a:xfrm>
            <a:off x="-627537" y="45398"/>
            <a:ext cx="4719665" cy="3603237"/>
          </a:xfrm>
          <a:prstGeom prst="roundRect">
            <a:avLst/>
          </a:prstGeom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FF0000"/>
                </a:solidFill>
                <a:latin typeface="Algerian" panose="04020705040A02060702" pitchFamily="82" charset="0"/>
                <a:ea typeface="+mj-ea"/>
                <a:cs typeface="+mj-cs"/>
              </a:rPr>
              <a:t>L1: URTI &amp; LRTI</a:t>
            </a:r>
          </a:p>
        </p:txBody>
      </p:sp>
      <p:pic>
        <p:nvPicPr>
          <p:cNvPr id="1026" name="Picture 2" descr="Mapping SARS-CoV-2 Infections in the Respiratory Tract | Inside ...">
            <a:extLst>
              <a:ext uri="{FF2B5EF4-FFF2-40B4-BE49-F238E27FC236}">
                <a16:creationId xmlns:a16="http://schemas.microsoft.com/office/drawing/2014/main" id="{C5D4EDBB-1259-4F41-A9D7-EF5DE1BF9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836" y="0"/>
            <a:ext cx="5035384" cy="373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nage Respiratory Infections: Tips and Strategies for Self-Care">
            <a:extLst>
              <a:ext uri="{FF2B5EF4-FFF2-40B4-BE49-F238E27FC236}">
                <a16:creationId xmlns:a16="http://schemas.microsoft.com/office/drawing/2014/main" id="{28DA2945-D0D0-43B6-B1E4-272FB58D5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3" y="3855117"/>
            <a:ext cx="9243277" cy="29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ontiers | Viral-Bacterial Co-infections in the Cystic Fibrosis ...">
            <a:extLst>
              <a:ext uri="{FF2B5EF4-FFF2-40B4-BE49-F238E27FC236}">
                <a16:creationId xmlns:a16="http://schemas.microsoft.com/office/drawing/2014/main" id="{50EB769B-AFEF-4F3C-AA84-0A042F916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220" y="1"/>
            <a:ext cx="2874958" cy="373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E10190-A37B-4F00-ACF7-D06232B16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8098" y="3855116"/>
            <a:ext cx="2874959" cy="300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5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MCQ1: What gives Corynebacterium diphtheriae its beaded appearance?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Capsule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Spores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Metachromatic granules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Flagella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Cell wall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Metachromatic granules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9"/>
            <a:ext cx="5271821" cy="2296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SAQ1: Describe the characteristic arrangement of Corynebacterium diphtheriae.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713939"/>
            <a:ext cx="5287667" cy="3948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SAQ1:</a:t>
            </a:r>
            <a:endParaRPr lang="en-US" dirty="0"/>
          </a:p>
          <a:p>
            <a:pPr marL="0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Chinese letters arrangement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97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MCQ2: Diphtheria toxin causes cell death by inhibiting what process in eukaryotic cells?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DNA replication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RNA transcription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Protein synthesis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Cell wall synthesis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Energy production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Protein synthesis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9"/>
            <a:ext cx="5271821" cy="2296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SAQ2: What is the common trivalent vaccine given to infants for diphtheria?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713939"/>
            <a:ext cx="5287667" cy="3948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SAQ2:</a:t>
            </a:r>
            <a:endParaRPr lang="en-US" dirty="0"/>
          </a:p>
          <a:p>
            <a:pPr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DPT vaccine (diphtheria toxoid, pertussis vaccine, tetanus toxoid). </a:t>
            </a:r>
          </a:p>
          <a:p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90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MCQ3:What is the Gram stain characteristic of Bordetella pertussis?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Gram-positive cocci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Gram-negative coccobacillus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Gram-positive bacilli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Gram-negative spirilla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Gram-positive coccobacillus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MCQ3: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Gram-negative coccobacillus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9"/>
            <a:ext cx="5271821" cy="2296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SAQ3: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Name two types of toxins produced by B. pertussis.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713939"/>
            <a:ext cx="5287667" cy="3948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SAQ3:</a:t>
            </a:r>
          </a:p>
          <a:p>
            <a:pPr algn="just"/>
            <a:endParaRPr lang="en-US" dirty="0"/>
          </a:p>
          <a:p>
            <a:pPr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Endotoxin, Exotoxins (Invasive adenylate cyclase, Tracheal cytotoxin, Pertussis toxin). </a:t>
            </a:r>
          </a:p>
        </p:txBody>
      </p:sp>
    </p:spTree>
    <p:extLst>
      <p:ext uri="{BB962C8B-B14F-4D97-AF65-F5344CB8AC3E}">
        <p14:creationId xmlns:p14="http://schemas.microsoft.com/office/powerpoint/2010/main" val="180212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MCQ4:Which B. pertussis toxin destroys the ciliated cells of the trachea?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Endotoxin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Pertussis toxin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Invasive adenylate cyclase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Tracheal cytotoxin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Hemolysin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MCQ4: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Tracheal cytotoxin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743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  <a:tab pos="4513263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SAQ4: How is pertussis primarily transmitted?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204058"/>
            <a:ext cx="5287667" cy="3458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SAQ4: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Inhalation of droplets expelled in cough spray, or contaminated objects. </a:t>
            </a:r>
          </a:p>
        </p:txBody>
      </p:sp>
    </p:spTree>
    <p:extLst>
      <p:ext uri="{BB962C8B-B14F-4D97-AF65-F5344CB8AC3E}">
        <p14:creationId xmlns:p14="http://schemas.microsoft.com/office/powerpoint/2010/main" val="169890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MCQ5: What kind of vaccine is the DPT combination?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Live attenuated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Killed whole bacterial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Subunit vaccine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Toxoid vaccine only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Viral vector vaccine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MCQ5: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Killed whole bacterial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743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SAQ5: Name two main types of pertussis vaccines.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204058"/>
            <a:ext cx="5287667" cy="3458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SAQ5: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013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Killed whole bacterial vaccine and acellular </a:t>
            </a:r>
            <a:r>
              <a:rPr lang="en-US" dirty="0"/>
              <a:t>pertussis vaccines.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30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MCQ6: What is the morphology of Haemophilus influenzae?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Gram positive cocci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 negative coccobacilli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Gram positive bacilli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Gram negative spirilla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Gram positive coccobacilli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MCQ6: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 negative coccobacilli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743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SAQ6: Name a virulence factor of Haemophilus influenzae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204058"/>
            <a:ext cx="5287667" cy="3458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SAQ6: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Capsule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Fimbriae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Endotoxin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IgA protease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/>
              <a:t>pertussis vaccines.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5871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52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MCQ7: What is the most important virulence factor for Haemophilus influenzae?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Fimbria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Endotoxin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IgA protease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Capsule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Hemolysin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76750"/>
            <a:ext cx="6475438" cy="173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MCQ7: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Capsule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36579"/>
            <a:ext cx="5271821" cy="2150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SAQ7: Clarify X and V Factors needed in H. influenza medium?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414016"/>
            <a:ext cx="5287667" cy="4434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SAQ7:</a:t>
            </a: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 factor: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NAD+: released by red blood cells and available in blood agar.</a:t>
            </a: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 factor: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haemin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bound to RBCs  membrane and available in chocolate agar. </a:t>
            </a:r>
          </a:p>
          <a:p>
            <a:pPr algn="just"/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/>
              <a:t>pertussis vaccines.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5056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52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MCQ8: H. influenzae can grow as satellite colonies around other bacteria that can do what?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Produce Factor V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Produce Factor X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Lyse red blood cells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Ferment lactose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Are non-motile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76750"/>
            <a:ext cx="6475438" cy="173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MCQ8: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Lyse red blood cells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43891"/>
            <a:ext cx="5271821" cy="2128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SAQ8: Why does H. influenzae grow on chocolate agar but not on blood agar?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333551"/>
            <a:ext cx="5287667" cy="4434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SAQ8:</a:t>
            </a: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requires both Factor X (hemin) and Factor V (NAD+). Chocolate agar releases both, while blood agar does not release hemin unless cells are broken. 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/>
              <a:t>pertussis vaccines.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392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52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MCQ9: What is the characteristics of Legionella pneumophila?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Gram positive cocci, motile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 negative pleomorphic bacilli, motile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Gram positive rods, motile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Gram negative spirilla, non-motile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Gram positive coccobacilli, motile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76750"/>
            <a:ext cx="6475438" cy="173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MCQ9: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 negative pleomorphic bacilli, motile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43891"/>
            <a:ext cx="5271821" cy="2128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SAQ9: Name a virulence factor of Legionella pneumophila.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371952"/>
            <a:ext cx="5287667" cy="4434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SAQ9:</a:t>
            </a: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Endotoxin or facultative intracellular pathogen. 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37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MCQ10: Which of the following describes Legionella pneumophila regarding its intracellular nature?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Obligate extracellular pathogen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Obligate intracellular pathogen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Facultative extracellular pathogen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Facultative intracellular pathogen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Non-pathogenic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47410"/>
            <a:ext cx="6475438" cy="1459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MCQ10: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Facultative intracellular pathogen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SAQ10: Name two specific diseases produced by Legionella.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SAQ10:</a:t>
            </a:r>
          </a:p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Legionnaires' disease (acute atypical pneumonia) and Pontiac fever (influenza-like illness). 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2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MCQ11: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What is the mode of transmission for Legionella?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Person-to-person contact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Contaminated food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Inhalation of aerosolized mist from contaminated water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Insect bites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Direct contact with animals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MCQ11: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Inhalation of aerosolized mist from contaminated water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82880"/>
            <a:ext cx="5271821" cy="2509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SAQ11: List 2 causes of  bronchitis.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882189"/>
            <a:ext cx="5287667" cy="39246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marR="0" lvl="0" indent="-571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SAQ11:</a:t>
            </a:r>
          </a:p>
          <a:p>
            <a:pPr marL="800100" indent="-342900" algn="justLow">
              <a:buFont typeface="Wingdings" panose="05000000000000000000" pitchFamily="2" charset="2"/>
              <a:buChar char="§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Bordetella pertussis</a:t>
            </a:r>
          </a:p>
          <a:p>
            <a:pPr marL="800100" indent="-342900" algn="justLow">
              <a:buFont typeface="Wingdings" panose="05000000000000000000" pitchFamily="2" charset="2"/>
              <a:buChar char="§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parapertussis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indent="-342900" algn="justLow">
              <a:buFont typeface="Wingdings" panose="05000000000000000000" pitchFamily="2" charset="2"/>
              <a:buChar char="§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Haemophilus influenzae.</a:t>
            </a:r>
          </a:p>
          <a:p>
            <a:pPr marL="800100" indent="-342900" algn="justLow">
              <a:buFont typeface="Wingdings" panose="05000000000000000000" pitchFamily="2" charset="2"/>
              <a:buChar char="§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Mycoplasma pneumoniae,</a:t>
            </a:r>
          </a:p>
          <a:p>
            <a:pPr marL="800100" indent="-342900" algn="justLow">
              <a:buFont typeface="Wingdings" panose="05000000000000000000" pitchFamily="2" charset="2"/>
              <a:buChar char="§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Chlamydia pneumoniae</a:t>
            </a:r>
          </a:p>
          <a:p>
            <a:pPr algn="just">
              <a:lnSpc>
                <a:spcPts val="610"/>
              </a:lnSpc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321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MCQ12: Mycoplasma pneumoniae attaches to respiratory epithelium via which protein?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P1 protein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Fimbrial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protein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 protein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Capsule protein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Hemagglutinin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0375" indent="-460375">
              <a:tabLst>
                <a:tab pos="344488" algn="l"/>
              </a:tabLst>
            </a:pP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MCQ12: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P1 protein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SAQ12:  Name two mechanisms by which Mycoplasma pneumoniae damages respiratory epithelium.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SAQ12: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Inhibits ciliary action, produces hydrogen peroxide, superoxide radicals, and cytolytic enzymes. </a:t>
            </a:r>
          </a:p>
          <a:p>
            <a:pPr algn="just">
              <a:lnSpc>
                <a:spcPts val="610"/>
              </a:lnSpc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679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13: Which of the following describes Chlamydia pneumoniae regarding its intracellular growth?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Facultative extracellular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Obligate extracellular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Facultative intracellular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Obligate intracellular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Non-pathogenic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13: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Obligate intracellular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1945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13:  List two ways Chlamydia differs from viruses.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143354"/>
            <a:ext cx="5287667" cy="4663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13:</a:t>
            </a:r>
          </a:p>
          <a:p>
            <a:pPr marL="682625" lvl="1" indent="-514350" algn="justLow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Contain both DNA and RNA</a:t>
            </a:r>
          </a:p>
          <a:p>
            <a:pPr marL="682625" lvl="1" indent="-514350" algn="justLow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Have Gram negative cell wall</a:t>
            </a:r>
          </a:p>
          <a:p>
            <a:pPr marL="682625" lvl="1" indent="-514350" algn="justLow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Contain prokaryotic ribosomes</a:t>
            </a:r>
          </a:p>
          <a:p>
            <a:pPr marL="682625" lvl="1" indent="-514350" algn="justLow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Multiply by binary fission</a:t>
            </a:r>
          </a:p>
          <a:p>
            <a:pPr marL="682625" lvl="1" indent="-514350" algn="justLow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Susceptible to many antibiotics</a:t>
            </a:r>
          </a:p>
        </p:txBody>
      </p:sp>
    </p:spTree>
    <p:extLst>
      <p:ext uri="{BB962C8B-B14F-4D97-AF65-F5344CB8AC3E}">
        <p14:creationId xmlns:p14="http://schemas.microsoft.com/office/powerpoint/2010/main" val="304395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37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MCQ14: Which characteristic distinguishes Chlamydia from viruses?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Obligate intracellular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Cannot make ATP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Contain prokaryotic ribosomes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Not seen on Gram stain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Produce elementary bodies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47410"/>
            <a:ext cx="6475438" cy="1459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MCQ14: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Contain prokaryotic ribosomes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2011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SAQ14: Name two differences between EB and RB of C. </a:t>
            </a:r>
            <a:r>
              <a:rPr lang="en-US" sz="2800" b="1" dirty="0" err="1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pneumonae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223821"/>
            <a:ext cx="5287667" cy="45829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475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Answer SAQ14:</a:t>
            </a:r>
          </a:p>
          <a:p>
            <a:pPr marL="117475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17475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475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2773541-C84F-44E0-A6C7-C9BB8F508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700519"/>
              </p:ext>
            </p:extLst>
          </p:nvPr>
        </p:nvGraphicFramePr>
        <p:xfrm>
          <a:off x="6883602" y="2867558"/>
          <a:ext cx="5003597" cy="379658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43770">
                  <a:extLst>
                    <a:ext uri="{9D8B030D-6E8A-4147-A177-3AD203B41FA5}">
                      <a16:colId xmlns:a16="http://schemas.microsoft.com/office/drawing/2014/main" val="579559770"/>
                    </a:ext>
                  </a:extLst>
                </a:gridCol>
                <a:gridCol w="2459827">
                  <a:extLst>
                    <a:ext uri="{9D8B030D-6E8A-4147-A177-3AD203B41FA5}">
                      <a16:colId xmlns:a16="http://schemas.microsoft.com/office/drawing/2014/main" val="1305957986"/>
                    </a:ext>
                  </a:extLst>
                </a:gridCol>
              </a:tblGrid>
              <a:tr h="42278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2"/>
                          </a:solidFill>
                        </a:rPr>
                        <a:t>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2"/>
                          </a:solidFill>
                        </a:rPr>
                        <a:t>RB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58113"/>
                  </a:ext>
                </a:extLst>
              </a:tr>
              <a:tr h="42278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Small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Large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37013"/>
                  </a:ext>
                </a:extLst>
              </a:tr>
              <a:tr h="437756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Extracellular 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Intracytoplasmic</a:t>
                      </a:r>
                      <a:r>
                        <a:rPr lang="en-US" sz="18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32524"/>
                  </a:ext>
                </a:extLst>
              </a:tr>
              <a:tr h="437756"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Infectious form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Noninfectious form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90835"/>
                  </a:ext>
                </a:extLst>
              </a:tr>
              <a:tr h="730269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Non-replicating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Metabolically</a:t>
                      </a:r>
                      <a:r>
                        <a:rPr lang="en-US" sz="1800" b="1" baseline="0" dirty="0">
                          <a:solidFill>
                            <a:srgbClr val="002060"/>
                          </a:solidFill>
                        </a:rPr>
                        <a:t> active and replicating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48440"/>
                  </a:ext>
                </a:extLst>
              </a:tr>
              <a:tr h="1345232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Released</a:t>
                      </a:r>
                      <a:r>
                        <a:rPr lang="en-US" sz="1800" b="1" baseline="0" dirty="0">
                          <a:solidFill>
                            <a:srgbClr val="002060"/>
                          </a:solidFill>
                        </a:rPr>
                        <a:t> from ruptured infected cell.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Within the cell (site of replication) appear as inclusion bodies and visualized microscopically.</a:t>
                      </a:r>
                      <a:endParaRPr lang="ar-EG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478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31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15: Which medium is the medium of choice for Legionella culture?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Chocolate agar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Blood agar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Buffered charcoal-yeast extract (BCYE) medium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McCoy cells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HEp-2 cells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163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15: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Buffered charcoal-yeast extract (BCYE) medium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SAQ15: What is the characteristic colonial appearance of Mycoplasma pneumoniae on culture?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15: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Fried egg appearance</a:t>
            </a:r>
          </a:p>
        </p:txBody>
      </p:sp>
    </p:spTree>
    <p:extLst>
      <p:ext uri="{BB962C8B-B14F-4D97-AF65-F5344CB8AC3E}">
        <p14:creationId xmlns:p14="http://schemas.microsoft.com/office/powerpoint/2010/main" val="413700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07521-B6E3-44B5-8F69-19D2D4EB7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5" y="270664"/>
            <a:ext cx="8229603" cy="5029200"/>
          </a:xfrm>
        </p:spPr>
        <p:txBody>
          <a:bodyPr/>
          <a:lstStyle/>
          <a:p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F22859-AC64-47FF-8DE9-F62EE7BE7E0A}"/>
              </a:ext>
            </a:extLst>
          </p:cNvPr>
          <p:cNvSpPr/>
          <p:nvPr/>
        </p:nvSpPr>
        <p:spPr>
          <a:xfrm>
            <a:off x="-819302" y="1097279"/>
            <a:ext cx="5991938" cy="3958815"/>
          </a:xfrm>
          <a:prstGeom prst="roundRect">
            <a:avLst/>
          </a:prstGeom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Algerian" panose="04020705040A02060702" pitchFamily="82" charset="0"/>
                <a:ea typeface="+mj-ea"/>
                <a:cs typeface="+mj-cs"/>
              </a:rPr>
              <a:t>L2: </a:t>
            </a:r>
            <a:br>
              <a:rPr lang="en-US" sz="5400" b="1" dirty="0">
                <a:solidFill>
                  <a:srgbClr val="FF0000"/>
                </a:solidFill>
                <a:latin typeface="Algerian" panose="04020705040A02060702" pitchFamily="82" charset="0"/>
                <a:ea typeface="+mj-ea"/>
                <a:cs typeface="+mj-cs"/>
              </a:rPr>
            </a:br>
            <a:r>
              <a:rPr lang="en-US" sz="5400" b="1" dirty="0">
                <a:solidFill>
                  <a:srgbClr val="FF0000"/>
                </a:solidFill>
                <a:latin typeface="Algerian" panose="04020705040A02060702" pitchFamily="82" charset="0"/>
                <a:ea typeface="+mj-ea"/>
                <a:cs typeface="+mj-cs"/>
              </a:rPr>
              <a:t>Mycobacterium tuberculosis</a:t>
            </a:r>
          </a:p>
        </p:txBody>
      </p:sp>
      <p:pic>
        <p:nvPicPr>
          <p:cNvPr id="2050" name="Picture 2" descr="Ciencias Naturales CEUJA 2015: La tuberculosis">
            <a:extLst>
              <a:ext uri="{FF2B5EF4-FFF2-40B4-BE49-F238E27FC236}">
                <a16:creationId xmlns:a16="http://schemas.microsoft.com/office/drawing/2014/main" id="{70CB7DAF-EE4C-44B4-B459-E2E4195F3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47" y="143435"/>
            <a:ext cx="6241678" cy="658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628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674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MCQ16: Which group of Mycobacteria causes leprosy?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M. tuberculosis complex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Non-tuberculous species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M. leprae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M.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M.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africanum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32858"/>
            <a:ext cx="6475438" cy="1594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MCQ16: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M. leprae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868956" y="168249"/>
            <a:ext cx="4937777" cy="2604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SAQ16: List the members of the M. tuberculosis complex.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D5DFA56A-DE46-498E-BAC9-F5B9C398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3603" y="2969971"/>
            <a:ext cx="4923130" cy="3621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just"/>
            <a:r>
              <a:rPr lang="en-US" sz="2800" b="1" cap="none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SAQ16: </a:t>
            </a:r>
          </a:p>
          <a:p>
            <a:pPr algn="just"/>
            <a:r>
              <a:rPr lang="en-US" sz="28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M. tuberculosis, M. </a:t>
            </a:r>
            <a:r>
              <a:rPr lang="en-US" sz="28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8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sz="28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africanum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43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53400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32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MCQ17: Tuberculosis can be transmitted through contaminated milk containing which organism?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tuberculosis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africanum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leprae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Atypical mycobacteria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596128"/>
            <a:ext cx="6459321" cy="1155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marR="0" lvl="1" indent="-28575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MCQ17: </a:t>
            </a:r>
            <a:b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868956" y="128014"/>
            <a:ext cx="5223070" cy="2783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SAQ17: How is tuberculosis primarily transmitted?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7DECB9-569A-4313-8478-CD0E27F903D8}"/>
              </a:ext>
            </a:extLst>
          </p:cNvPr>
          <p:cNvSpPr/>
          <p:nvPr/>
        </p:nvSpPr>
        <p:spPr>
          <a:xfrm>
            <a:off x="6868956" y="3006547"/>
            <a:ext cx="5223070" cy="37161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Answer SAQ17: </a:t>
            </a:r>
          </a:p>
          <a:p>
            <a:pPr algn="just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Airborne, or through contaminated milk (containing 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M. </a:t>
            </a:r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bovis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155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lvl="0"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MCQ18: How long can it take to get visual colonies of M. tuberculosis on culture?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24 hours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1 week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2 to 3 weeks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4 to 6 weeks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1 to 2 days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MCQ18 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4 to 6 weeks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9"/>
            <a:ext cx="5271821" cy="2296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SAQ18: Name two types of culture media used for Mycobacterium tuberculosis.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713939"/>
            <a:ext cx="5287667" cy="3948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SAQ18:</a:t>
            </a:r>
            <a:endParaRPr lang="en-US" dirty="0"/>
          </a:p>
          <a:p>
            <a:pPr marL="0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Agar-based medium (Middlebrook's) and egg-based medium (Lowenstein-Jensen, Dorset egg). </a:t>
            </a:r>
          </a:p>
          <a:p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76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MCQ19: What type of T cells activate macrophages to destroy intracellular bacilli in tuberculosis?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CD8+ T cells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CD4+ TH1 cells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B lymphocytes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Natural killer cells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Plasma cells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75">
              <a:tabLst>
                <a:tab pos="346075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MCQ19:</a:t>
            </a:r>
            <a:b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CD4+ TH1 cells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868956" y="168249"/>
            <a:ext cx="5154794" cy="2604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SAQ19: Describe the initial entry and spread of tuberculous mycobacteria in the body.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D5DFA56A-DE46-498E-BAC9-F5B9C398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956" y="2969971"/>
            <a:ext cx="5154793" cy="3621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1" algn="l"/>
            <a:r>
              <a:rPr lang="en-US" sz="2800" b="1" cap="none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Answer SAQ19: </a:t>
            </a:r>
          </a:p>
          <a:p>
            <a:pPr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Enter alveoli by airborne transmission, resist alveolar macrophages, multiply to form primary lesion, spread to regional lymph nodes, enter circulation, and reseed lungs. </a:t>
            </a:r>
          </a:p>
        </p:txBody>
      </p:sp>
    </p:spTree>
    <p:extLst>
      <p:ext uri="{BB962C8B-B14F-4D97-AF65-F5344CB8AC3E}">
        <p14:creationId xmlns:p14="http://schemas.microsoft.com/office/powerpoint/2010/main" val="29285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MCQ20: BCG is: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Killed vaccine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Toxoid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Live attenuated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Subunit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mRNA-based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75">
              <a:tabLst>
                <a:tab pos="53975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MCQ20:</a:t>
            </a:r>
            <a:b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Live attenuated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868956" y="168249"/>
            <a:ext cx="5154794" cy="2604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20: Describe the BCG vaccine fulfilling the following points: 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The type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The administration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D5DFA56A-DE46-498E-BAC9-F5B9C398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956" y="2969971"/>
            <a:ext cx="5154793" cy="3621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algn="l"/>
            <a:r>
              <a:rPr lang="en-US" sz="2800" b="1" cap="none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2800" b="1" cap="none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SAQ20: </a:t>
            </a:r>
          </a:p>
          <a:p>
            <a:pPr marL="285750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Type of Vaccine: a live attenuated vaccine derived from a bovine strain of Mycobacterium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	Administration: via ID injection.</a:t>
            </a:r>
          </a:p>
        </p:txBody>
      </p:sp>
    </p:spTree>
    <p:extLst>
      <p:ext uri="{BB962C8B-B14F-4D97-AF65-F5344CB8AC3E}">
        <p14:creationId xmlns:p14="http://schemas.microsoft.com/office/powerpoint/2010/main" val="380686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MCQ21: M. leprae is stained using: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Z-N stain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Gram stain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Modified Z-N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India ink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Safranin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32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MCQ21:</a:t>
            </a:r>
            <a:br>
              <a:rPr lang="en-US" sz="32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Modified Z-N</a:t>
            </a:r>
            <a:b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868956" y="168249"/>
            <a:ext cx="5154794" cy="2604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" rtl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SAQ21: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does the QuantiFERON test differ from the Mantoux Test?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32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D5DFA56A-DE46-498E-BAC9-F5B9C398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956" y="2969971"/>
            <a:ext cx="5154793" cy="3621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109538" lvl="1" indent="-109538" algn="just"/>
            <a:r>
              <a:rPr lang="en-US" sz="3200" b="1" cap="none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SAQ21: </a:t>
            </a:r>
            <a:endParaRPr lang="en-US" sz="32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475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Answer: The QuantiFERON test differentiates latent from active tuberculous infection </a:t>
            </a:r>
          </a:p>
          <a:p>
            <a:pPr algn="l"/>
            <a:endParaRPr lang="en-US" sz="3200" b="1" cap="none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37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MCQ22: Which medium is used to inhibit the growth of non-mycobacterial contaminants for culture of samples like sputum?</a:t>
            </a:r>
          </a:p>
          <a:p>
            <a:pPr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Middlebrook's medium</a:t>
            </a:r>
          </a:p>
          <a:p>
            <a:pPr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Nutrient agar</a:t>
            </a:r>
          </a:p>
          <a:p>
            <a:pPr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Lowenstein-Jensen</a:t>
            </a:r>
          </a:p>
          <a:p>
            <a:pPr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Dorset egg media</a:t>
            </a:r>
          </a:p>
          <a:p>
            <a:pPr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Blood agar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MCQ22: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Lowenstein-Jensen</a:t>
            </a:r>
            <a:b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830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SAQ22: What is the principle behind the BACTEC rapid culture method for M. tuberculosis?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328416"/>
            <a:ext cx="5287667" cy="3334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475" algn="just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SAQ22: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475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M. TB utilizes radio-labeled palmitic acid and releases radio-labeled CO2, which is measured.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8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168249"/>
            <a:ext cx="6408114" cy="4732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MCQ23: A positive tuberculin test reaction means what regarding M.TB?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Active infection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No infection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Previous exposure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Susceptibility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Immunity to all mycobacteria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678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MCQ23: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Previous exposure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830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SAQ23: List two causes of a false negative tuberculin test.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328416"/>
            <a:ext cx="5287667" cy="3334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SAQ23: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Impaired CMI response (e.g., AIDS patients, immunosuppressive drugs).</a:t>
            </a:r>
          </a:p>
        </p:txBody>
      </p:sp>
    </p:spTree>
    <p:extLst>
      <p:ext uri="{BB962C8B-B14F-4D97-AF65-F5344CB8AC3E}">
        <p14:creationId xmlns:p14="http://schemas.microsoft.com/office/powerpoint/2010/main" val="6795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00926" y="168249"/>
            <a:ext cx="6475438" cy="5515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MCQ24: Which of the following characteristics is true for Mycobacterium species?</a:t>
            </a:r>
          </a:p>
          <a:p>
            <a:pPr marL="687388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obligate anaerobes and non-acid-fast.</a:t>
            </a:r>
          </a:p>
          <a:p>
            <a:pPr marL="687388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non-motile, acid-fast rods with high lipid content in the cell wall.</a:t>
            </a:r>
          </a:p>
          <a:p>
            <a:pPr marL="687388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capsulated, spore-forming, and stained by Gram stain.</a:t>
            </a:r>
          </a:p>
          <a:p>
            <a:pPr marL="687388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motile rods that decolorize easily with acid.</a:t>
            </a:r>
          </a:p>
          <a:p>
            <a:pPr marL="687388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obligate anaerobes with a low lipid content cell wall.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26" y="5735118"/>
            <a:ext cx="6542762" cy="1122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4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MCQ24:</a:t>
            </a:r>
            <a:b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are non-motile, acid-fast rods with high lipid content in the cell wall.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830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SAQ24: Provide 2 rapid methods (one traditional and other molecular method) to diagnose M. tuberculosis within less than 24 hours.</a:t>
            </a:r>
          </a:p>
          <a:p>
            <a:pPr marR="0" lvl="1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313790"/>
            <a:ext cx="5287667" cy="3334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SAQ24:</a:t>
            </a:r>
          </a:p>
          <a:p>
            <a:pPr marL="344488" algn="just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1-Traditional Method: Fluorescent Microscopy with rhodamine stain or light microscopy with Z/N stain.</a:t>
            </a:r>
          </a:p>
          <a:p>
            <a:pPr marL="344488" algn="just"/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4488" algn="just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2-Molecular Method: PCR</a:t>
            </a:r>
          </a:p>
          <a:p>
            <a:pPr algn="just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0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00926" y="80467"/>
            <a:ext cx="6475438" cy="5603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MCQ25: Which of the following best describes the principle of the Tuberculin Skin Test ?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It detects antibodies against M. tuberculosis proteins in the blood.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It involves injecting a PPD under the skin, causing an immediate hypersensitivity reaction.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It measures the body’s delayed-type hypersensitivity  response to M. tuberculosis proteins, indicating prior infection.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The reaction develops within 2 hours of injection if the individual has been previously exposed to M. tuberculosis.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The test is positive if redness without induration appears on the forearm.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26" y="5735118"/>
            <a:ext cx="6542762" cy="1122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/>
            <a:b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0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MCQ25:</a:t>
            </a:r>
            <a:b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It measures the body’s delayed-type hypersensitivity  response to M. tuberculosis proteins, indicating prior infection.</a:t>
            </a:r>
            <a:b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AD5C4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68248"/>
            <a:ext cx="5271821" cy="2830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SAQ25: Provide the BCG vaccine indications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313790"/>
            <a:ext cx="5287667" cy="3334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SAQ25:</a:t>
            </a:r>
          </a:p>
          <a:p>
            <a:pPr algn="just"/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Indications: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All infants within the first year of life.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Tuberculin-negative adults in areas with high TB prevalence.</a:t>
            </a:r>
          </a:p>
        </p:txBody>
      </p:sp>
    </p:spTree>
    <p:extLst>
      <p:ext uri="{BB962C8B-B14F-4D97-AF65-F5344CB8AC3E}">
        <p14:creationId xmlns:p14="http://schemas.microsoft.com/office/powerpoint/2010/main" val="134482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EA4A4-C767-4985-B169-BE8BE6E6F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6023FB-AD67-4BA6-9342-E1E37BF4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1516" y="680311"/>
            <a:ext cx="5610754" cy="3496667"/>
          </a:xfrm>
          <a:prstGeom prst="roundRect">
            <a:avLst/>
          </a:prstGeom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Algerian" panose="04020705040A02060702" pitchFamily="82" charset="0"/>
                <a:ea typeface="+mj-ea"/>
                <a:cs typeface="+mj-cs"/>
              </a:rPr>
              <a:t>L3: Viral Respiratory infections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7458A7-4E65-4413-AD9E-4DEB353D9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682" y="134471"/>
            <a:ext cx="6777318" cy="660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82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26: Which family does the Influenza virus belong to? </a:t>
            </a:r>
          </a:p>
          <a:p>
            <a:pPr marL="801688" lvl="1" indent="-344488" algn="just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Picornaviridae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1688" lvl="1" indent="-344488" algn="just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Paramyxoviridae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1688" lvl="1" indent="-344488" algn="just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1688" lvl="1" indent="-344488" algn="just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Myxoviridae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1688" lvl="1" indent="-344488" algn="just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Adenoviridae 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26: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Myxoviridae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1755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26 : List the viral families that cause respiratory tract infections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1962807"/>
            <a:ext cx="5348186" cy="484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26:</a:t>
            </a:r>
          </a:p>
          <a:p>
            <a:pPr marL="168275" marR="0" lvl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Myxoviridae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(Influenza virus),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Paramyxoviridae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(Parainfluenza viruses, RSV, Measles, Mumps),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Coronaviridae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(Corona virus),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Picornaviridae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(Human Rhinoviruses), and </a:t>
            </a:r>
          </a:p>
          <a:p>
            <a:pPr marL="168275" marR="0" lvl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Adenoviridae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(Adenovirus).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27: How many segments are typically found in the genome of Influenza A and B viruses? </a:t>
            </a:r>
          </a:p>
          <a:p>
            <a:pPr marL="8032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lphaLcParenR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</a:p>
          <a:p>
            <a:pPr marL="8032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lphaLcParenR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</a:p>
          <a:p>
            <a:pPr marL="8032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lphaLcParenR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  <a:p>
            <a:pPr marL="8032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lphaLcParenR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  <a:p>
            <a:pPr marL="8032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lphaLcParenR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27: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8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1921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27: Describe the envelope components of the Influenza virus.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120462"/>
            <a:ext cx="5287667" cy="4686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27: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envelope has two prominent glycoprotein spikes: (HA) and (NA), and its inner side is lined by matrix protein (MP).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67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9832" y="43891"/>
            <a:ext cx="6633856" cy="5304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03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28: Which two prominent glycoprotein spikes are projected from the lipid envelope of the Influenza virus? </a:t>
            </a:r>
          </a:p>
          <a:p>
            <a:pPr marL="460375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Matrix Protein and Nucleoprotein </a:t>
            </a:r>
          </a:p>
          <a:p>
            <a:pPr marL="460375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Hemagglutinin and Neuraminidase </a:t>
            </a:r>
          </a:p>
          <a:p>
            <a:pPr marL="460375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Fusion Protein and Attachment Protein </a:t>
            </a:r>
          </a:p>
          <a:p>
            <a:pPr marL="460375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Ion Channel and Export Protein </a:t>
            </a:r>
          </a:p>
          <a:p>
            <a:pPr marL="460375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Polymerase and Nucleocapsid Protein 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" y="5417574"/>
            <a:ext cx="6633856" cy="1389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28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Hemagglutinin and Neuraminidase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440071" cy="2228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28 : Outline two differences between Antigenic Shift and Antigenic Drift in influenza viruses.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390255"/>
            <a:ext cx="5455917" cy="4416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73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C2CF13-57B4-454D-8634-F35FBD52A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321100"/>
              </p:ext>
            </p:extLst>
          </p:nvPr>
        </p:nvGraphicFramePr>
        <p:xfrm>
          <a:off x="6754761" y="3149908"/>
          <a:ext cx="5427407" cy="3634936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2868102">
                  <a:extLst>
                    <a:ext uri="{9D8B030D-6E8A-4147-A177-3AD203B41FA5}">
                      <a16:colId xmlns:a16="http://schemas.microsoft.com/office/drawing/2014/main" val="3939084311"/>
                    </a:ext>
                  </a:extLst>
                </a:gridCol>
                <a:gridCol w="2559305">
                  <a:extLst>
                    <a:ext uri="{9D8B030D-6E8A-4147-A177-3AD203B41FA5}">
                      <a16:colId xmlns:a16="http://schemas.microsoft.com/office/drawing/2014/main" val="3908219573"/>
                    </a:ext>
                  </a:extLst>
                </a:gridCol>
              </a:tblGrid>
              <a:tr h="3561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Antigenic Shift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Antigenic Drift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5713276"/>
                  </a:ext>
                </a:extLst>
              </a:tr>
              <a:tr h="7306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Major changes in HA and/or NA proteins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Minor antigenic changes in HA and NA proteins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178880"/>
                  </a:ext>
                </a:extLst>
              </a:tr>
              <a:tr h="3561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Occurring every 10-20 years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</a:rPr>
                        <a:t>Occurring yearly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8530906"/>
                  </a:ext>
                </a:extLst>
              </a:tr>
              <a:tr h="7306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Leading to a change in subtype (e.g., H1N1 to H3N2)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Not changing the viral subtype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8201389"/>
                  </a:ext>
                </a:extLst>
              </a:tr>
              <a:tr h="7306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</a:rPr>
                        <a:t>Causing pandemics and epidemics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 -----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8642444"/>
                  </a:ext>
                </a:extLst>
              </a:tr>
              <a:tr h="7306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</a:rPr>
                        <a:t>It occurs only in Influenza A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</a:rPr>
                        <a:t>Occur in both influenza A and B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177271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28BA9A6-A985-4A24-8809-709D4244688B}"/>
              </a:ext>
            </a:extLst>
          </p:cNvPr>
          <p:cNvSpPr txBox="1"/>
          <p:nvPr/>
        </p:nvSpPr>
        <p:spPr>
          <a:xfrm>
            <a:off x="6730189" y="2539161"/>
            <a:ext cx="5287667" cy="52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73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28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1410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0375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29: Antigenic shift in influenza viruses is characterized by: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Minor antigenic changes in HA and NA proteins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Occurring annually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Not involving a change in viral subtype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Major dramatic changes in HA and/or NA proteins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Occurring in both influenza A and B 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29: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Major dramatic changes in HA and/or NA proteins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377259" cy="1745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29: List three types of complications that can arise from influenza virus infection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1946787"/>
            <a:ext cx="5377259" cy="4860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29:</a:t>
            </a:r>
          </a:p>
          <a:p>
            <a:pPr marL="514350" marR="0" lvl="0" indent="-51435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Pneumonia caused by the influenza virus itself</a:t>
            </a:r>
          </a:p>
          <a:p>
            <a:pPr marL="514350" marR="0" lvl="0" indent="-51435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Pneumonia caused by bacteria (e.g., S. aureus, Haemophilus influenzae, S. pneumoniae), </a:t>
            </a:r>
          </a:p>
          <a:p>
            <a:pPr marL="514350" marR="0" lvl="0" indent="-51435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Other viral super-infections (e.g., Adenovirus).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18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30: Antigenic shift primarily occurs with which influenza type? </a:t>
            </a: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Influenza B </a:t>
            </a: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Influenza C </a:t>
            </a: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Influenza A </a:t>
            </a: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Influenza D </a:t>
            </a:r>
          </a:p>
          <a:p>
            <a:pPr marL="344488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All influenza types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30: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Influenza A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361413" cy="3230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30:	Name two anti-influenza drugs that inhibit viral neuraminidase.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429000"/>
            <a:ext cx="5377259" cy="3377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166688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30:</a:t>
            </a:r>
          </a:p>
          <a:p>
            <a:pPr marR="0" lvl="0" indent="166688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Zanamivir </a:t>
            </a:r>
          </a:p>
          <a:p>
            <a:pPr marR="0" lvl="0" indent="166688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Oseltamivir (Tamiflu).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95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31: What is considered the "mixing pot" for avian haemagglutinins to sometimes appear in pig, human, and horse influenza strains?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Birds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Humans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Horses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Pigs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Chickens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31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Pigs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367427" cy="1903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31 : How is the Formalin Inactivated Influenza Virus vaccine produced and administered?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054942"/>
            <a:ext cx="5367427" cy="4751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4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31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7475" marR="0" lvl="0" indent="49213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growing the virus in embryonated eggs, then purifying and formalin inactivating it.</a:t>
            </a:r>
          </a:p>
          <a:p>
            <a:pPr marL="117475" marR="0" lvl="0" indent="49213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given IM once annually for adults, and for children, it is given twice, 4 weeks apart, depending on age.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8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32: Which symptom usually does not characterize influenza virus infection, distinguishing it from common cold infections?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Fever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Myalgia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Headache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Pharyngitis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Coryza (runny nose)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32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Coryza (runny nose)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1460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32 : What is avian influenza?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1651819"/>
            <a:ext cx="5287667" cy="5154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32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 infectious disease of birds caused by type A strains of the influenza virus, characterized by high mortality in infected birds. 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0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33 : Which two antiviral drugs are active against influenza A, but not influenza B viruses?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Zanamivir and Oseltamivir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Amantadine and Rimantadine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Ribavirin and Acyclovir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Tamiflu and Relenza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Pleconaril and Remdesivir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33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Amantadine and Rimantadine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81368" y="51208"/>
            <a:ext cx="5271821" cy="2229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33 : What was notable about the H1N1 swine flu variant that appeared in 2009?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369574"/>
            <a:ext cx="5287667" cy="443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indent="-508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33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 2009, a new H1N1 swine flu variant appeared with the ability to infect humans, even though swine flu does not normally infect humans.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3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34: Which drug inhibits viral neuraminidase and is active against both influenza A and B viruses?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Amantadine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Rimantadine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Zanamivir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Pleconaril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Ribavirin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34 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Zanamivir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2729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: List the four genera included in the </a:t>
            </a:r>
            <a:r>
              <a:rPr lang="en-US" sz="2800" b="1" dirty="0" err="1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Paramyxoviridae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sub-family.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920181"/>
            <a:ext cx="5287667" cy="3886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34 :</a:t>
            </a:r>
          </a:p>
          <a:p>
            <a:pPr marL="682625" marR="0" lvl="0" indent="-45720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Parainfluenza viruses</a:t>
            </a:r>
          </a:p>
          <a:p>
            <a:pPr marL="682625" marR="0" lvl="0" indent="-45720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Respiratory Syncytial Virus (RSV)</a:t>
            </a:r>
          </a:p>
          <a:p>
            <a:pPr marL="682625" marR="0" lvl="0" indent="-45720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Measles virus, </a:t>
            </a:r>
          </a:p>
          <a:p>
            <a:pPr marL="682625" marR="0" lvl="0" indent="-45720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Mumps virus.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46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34: What is the genome type of Paramyxoviruses?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+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sense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ssRNA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-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sense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ssRNA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Double stranded DNA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Double stranded RNA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Single stranded DNA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34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-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sense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ssRNA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34 : 	Clarify the mode of spread of Paramyxoviruses?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34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542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droplets from the nose and mouth to fairly close contacts.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35: What characteristic cytopathic effect is associated with virus isolation for Parainfluenza and RSV? </a:t>
            </a:r>
          </a:p>
          <a:p>
            <a:pPr marL="344488" algn="just"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Cell lysis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Inclusion bodies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Syncytia (large multinucleate giant cells)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Rounding and clustering of swollen cells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Vacuolization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35: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Syncytia (large multinucleate giant cells)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35: Name the two major antigenic subtypes of Respiratory Syncytial Virus (RSV)?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35:</a:t>
            </a:r>
          </a:p>
          <a:p>
            <a:pPr marR="0" lvl="0" indent="344488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and B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2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36: What is a distinguishing morphological feature of RSV compared to other Paramyxoviruses?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It is enveloped.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Its genome is -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sense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ssRNA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It has no HA or NA.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It forms syncytia.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It has two major antigenic subtypes.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36: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It has no HA or NA.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36: What is the prime cause of bronchiolitis and pneumonia in infants and children younger than 1 year of age? 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36:</a:t>
            </a:r>
          </a:p>
          <a:p>
            <a:pPr marL="166688"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RSV is the prime cause of bronchiolitis and pneumonia in infants and children younger than 1 year of age.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4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37: What is the characteristic rash that appears in measles infection after the prodromal phase?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Vesicular rash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Petechial rash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Maculopapular rash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Urticarial rash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Bullous rash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37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Maculopapular rash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2257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37 : List two laboratory diagnosis methods for Parainfluenza virus and RSV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477729"/>
            <a:ext cx="5287667" cy="432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37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4488" marR="0" lvl="0" indent="-119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Detection of viral RNA</a:t>
            </a:r>
          </a:p>
          <a:p>
            <a:pPr marL="344488" marR="0" lvl="0" indent="-119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Detection of viral antigens, </a:t>
            </a:r>
          </a:p>
          <a:p>
            <a:pPr marL="344488" marR="0" lvl="0" indent="-119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Virus isolation (showing cytopathic effect "Syncytia")</a:t>
            </a:r>
          </a:p>
          <a:p>
            <a:pPr marL="344488" marR="0" lvl="0" indent="-119063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Serology (by NT, HI, and EIA).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89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38: What type of vaccine is the MMR vaccine, given for measles, mumps, and rubella?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Inactivated virus vaccine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Toxoid vaccine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Live attenuated virus vaccine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Subunit vaccine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mRNA vaccine 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Live attenuated virus vaccine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219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38 :	Describe the prodromal phase of Measles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379406"/>
            <a:ext cx="5287667" cy="4427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fever, dry cough, sore throat, conjunctivitis, and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Koplik's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spots (raised red spots with white centers in the mouth). </a:t>
            </a: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7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5252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39: Pleconaril has an activity against rhinoviruses by inhibiting…….</a:t>
            </a:r>
          </a:p>
          <a:p>
            <a:pPr marL="1082675" marR="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Viral release</a:t>
            </a:r>
          </a:p>
          <a:p>
            <a:pPr marL="1082675" marR="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Viral penetration.</a:t>
            </a:r>
          </a:p>
          <a:p>
            <a:pPr marL="1082675" marR="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Viral uncoating.</a:t>
            </a:r>
          </a:p>
          <a:p>
            <a:pPr marL="1082675" marR="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Viral assembly.</a:t>
            </a:r>
          </a:p>
          <a:p>
            <a:pPr marL="1082675" marR="0" algn="just"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Viral maturation.</a:t>
            </a: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4488" marR="0" algn="just">
              <a:spcBef>
                <a:spcPts val="0"/>
              </a:spcBef>
              <a:spcAft>
                <a:spcPts val="800"/>
              </a:spcAf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365750"/>
            <a:ext cx="6475438" cy="144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39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Viral uncoating.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4"/>
            <a:ext cx="5271821" cy="1711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39 :	Identify four diseases caused by Adenoviruses in humans.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1872691"/>
            <a:ext cx="5287667" cy="49341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39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 Respiratory: acute febrile pharyngitis &amp; pneumonia.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 Pharyngoconjunctival fever (Swimming pool conjunctivitis).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 Eye infections, conjunctivitis and keratoconjunctivitis.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 Gastroenteritis and intussusception in infants.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5- Acute hemorrhagic cystitis in children.</a:t>
            </a:r>
          </a:p>
          <a:p>
            <a:pPr marL="16668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227013" algn="l"/>
                <a:tab pos="457200" algn="l"/>
              </a:tabLst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6- Immunocompromised e.g. AIDS patients may suffer fatal adenovirus infections</a:t>
            </a:r>
          </a:p>
        </p:txBody>
      </p:sp>
    </p:spTree>
    <p:extLst>
      <p:ext uri="{BB962C8B-B14F-4D97-AF65-F5344CB8AC3E}">
        <p14:creationId xmlns:p14="http://schemas.microsoft.com/office/powerpoint/2010/main" val="8182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682" y="1316735"/>
            <a:ext cx="8023412" cy="4996282"/>
          </a:xfrm>
        </p:spPr>
        <p:txBody>
          <a:bodyPr anchor="ctr"/>
          <a:lstStyle/>
          <a:p>
            <a:r>
              <a:rPr lang="en-US" sz="88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Microbiology</a:t>
            </a:r>
            <a:br>
              <a:rPr lang="en-US" sz="8800" b="1" dirty="0">
                <a:solidFill>
                  <a:srgbClr val="002060"/>
                </a:solidFill>
              </a:rPr>
            </a:br>
            <a:r>
              <a:rPr lang="en-US" sz="8800" b="1" dirty="0">
                <a:solidFill>
                  <a:srgbClr val="002060"/>
                </a:solidFill>
              </a:rPr>
              <a:t>2-</a:t>
            </a:r>
            <a:r>
              <a:rPr lang="en-US" sz="7200" b="1" dirty="0">
                <a:solidFill>
                  <a:srgbClr val="002060"/>
                </a:solidFill>
              </a:rPr>
              <a:t>Urinary</a:t>
            </a:r>
            <a:br>
              <a:rPr lang="en-US" sz="7200" b="1" dirty="0">
                <a:solidFill>
                  <a:srgbClr val="002060"/>
                </a:solidFill>
              </a:rPr>
            </a:br>
            <a:r>
              <a:rPr lang="en-US" sz="7200" b="1" dirty="0">
                <a:solidFill>
                  <a:srgbClr val="002060"/>
                </a:solidFill>
              </a:rPr>
              <a:t>Infections</a:t>
            </a:r>
            <a:br>
              <a:rPr lang="en-US" sz="7200" b="1" dirty="0">
                <a:solidFill>
                  <a:srgbClr val="002060"/>
                </a:solidFill>
              </a:rPr>
            </a:br>
            <a:r>
              <a:rPr lang="en-US" sz="7200" b="1" dirty="0">
                <a:solidFill>
                  <a:srgbClr val="002060"/>
                </a:solidFill>
              </a:rPr>
              <a:t>Revision</a:t>
            </a:r>
          </a:p>
        </p:txBody>
      </p:sp>
      <p:pic>
        <p:nvPicPr>
          <p:cNvPr id="4098" name="Picture 2" descr="Urinary Tract Infection (UTI)- An Overview">
            <a:extLst>
              <a:ext uri="{FF2B5EF4-FFF2-40B4-BE49-F238E27FC236}">
                <a16:creationId xmlns:a16="http://schemas.microsoft.com/office/drawing/2014/main" id="{581C478F-85C5-43BD-B0C4-EAC7A7564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309" y="2933394"/>
            <a:ext cx="4813117" cy="387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hatsApp Image 2022-09-21 at 2">
            <a:extLst>
              <a:ext uri="{FF2B5EF4-FFF2-40B4-BE49-F238E27FC236}">
                <a16:creationId xmlns:a16="http://schemas.microsoft.com/office/drawing/2014/main" id="{FAA13E8F-4060-4BC2-A0E2-3B4F7913C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72" y="119654"/>
            <a:ext cx="1383132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436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40 : Which of the following is listed as one of the most common bacterial pathogens causing UTI?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Staphylococcus epidermidis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Streptococcus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fecalis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E. coli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Mycobacterium TB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Chlamydia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163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40: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E. coli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102411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40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Name 2 common viral cause of urethritis.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40: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Adenovirus or Herpes simplex virus. </a:t>
            </a:r>
          </a:p>
        </p:txBody>
      </p:sp>
    </p:spTree>
    <p:extLst>
      <p:ext uri="{BB962C8B-B14F-4D97-AF65-F5344CB8AC3E}">
        <p14:creationId xmlns:p14="http://schemas.microsoft.com/office/powerpoint/2010/main" val="1845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41: What is the primary habitat of E. coli?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Soil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Water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Human gastrointestinal tract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Skin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Respiratory tract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1638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41: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Human gastrointestinal tract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124359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SAQ 41: What is the purpose of IMVC tests?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738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60375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SAQ 41:</a:t>
            </a:r>
          </a:p>
          <a:p>
            <a:pPr marL="58738" lvl="1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distinguish strains of E. coli from related lactose fermenting species. </a:t>
            </a:r>
          </a:p>
        </p:txBody>
      </p:sp>
    </p:spTree>
    <p:extLst>
      <p:ext uri="{BB962C8B-B14F-4D97-AF65-F5344CB8AC3E}">
        <p14:creationId xmlns:p14="http://schemas.microsoft.com/office/powerpoint/2010/main" val="419270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42: Which antigens are used for serotyping E. coli?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O, K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H, K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O, H, K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Vi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Only O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42: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O, H, K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42:  What typing method is common for both E. coli and Klebsiella?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SAQ42: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Antibiotic sensitivity and Serotyping. </a:t>
            </a:r>
          </a:p>
        </p:txBody>
      </p:sp>
    </p:spTree>
    <p:extLst>
      <p:ext uri="{BB962C8B-B14F-4D97-AF65-F5344CB8AC3E}">
        <p14:creationId xmlns:p14="http://schemas.microsoft.com/office/powerpoint/2010/main" val="192335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43: What colony count on CLED medium indicates significant bacteriuria for UTI diagnosis?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Less than 1,000 per ml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1,000-10,000 per ml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More than 10,000 per ml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More than 100,000 per ml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Any visible growth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MCQ43: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More than 100,000 per ml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43: Name two types of adhesive fimbriae expressed by uropathogenic E. coli.</a:t>
            </a:r>
          </a:p>
          <a:p>
            <a:pPr marL="28575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SAQ43: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P, type 1, 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 fimbriae. </a:t>
            </a:r>
          </a:p>
        </p:txBody>
      </p:sp>
    </p:spTree>
    <p:extLst>
      <p:ext uri="{BB962C8B-B14F-4D97-AF65-F5344CB8AC3E}">
        <p14:creationId xmlns:p14="http://schemas.microsoft.com/office/powerpoint/2010/main" val="418073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44: Which characteristic describes the motility of Proteus?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Non-motile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Motile by single polar flagella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Motile by peritrichous flagella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Tumbling motility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Gliding motility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44: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Motile by peritrichous flagella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44: What is the habitat of Pseudomonas?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44:</a:t>
            </a:r>
          </a:p>
          <a:p>
            <a:pPr marL="168275"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Soil, sewage, water, and some are commensal in the intestine.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21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45: Which of the following is a characteristic of Proteus growth on ordinary media?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Mucoid colonies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Green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exopigment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Fruity odor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Swarming reaction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Non-lactose fermenter reaction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indent="-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45: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Swarming reaction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73153"/>
            <a:ext cx="5271821" cy="3474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45: Name two </a:t>
            </a:r>
            <a:r>
              <a:rPr lang="en-US" sz="2800" b="1" dirty="0" err="1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exopigments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produced by Pseudomonas on nutrient agar.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3679546"/>
            <a:ext cx="5287667" cy="3127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45: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Pyoverdin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(fluorescent) and Pyocyanin (blue). 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5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46: Which biochemical test is positive for Pseudomonas?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H2S production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Urease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Oxidase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Indole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Methyl Red test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46: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Oxidase test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-73151"/>
            <a:ext cx="5271821" cy="2604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46: What are the two positive biochemical reactions for Proteus?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48102"/>
            <a:ext cx="5287667" cy="4158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46: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H2S positive and Urease positive. 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9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168250" y="43891"/>
            <a:ext cx="6475438" cy="4967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47: Which biochemical test is positive for Pseudomonas?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H2S production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Urease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Oxidase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Indole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Methyl Red test</a:t>
            </a: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50" y="5069434"/>
            <a:ext cx="6475438" cy="173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47: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Oxidase test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51929" y="14634"/>
            <a:ext cx="5271821" cy="23554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47: Provide: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One indicator culture media for proteus 	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One Pseudomonas diagnostic biochemical tests	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Two clinically important Klebsiella species	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443277"/>
            <a:ext cx="5287667" cy="4509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45263D-3B14-45E9-BBB5-2D7D47CD2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93462"/>
              </p:ext>
            </p:extLst>
          </p:nvPr>
        </p:nvGraphicFramePr>
        <p:xfrm>
          <a:off x="6825082" y="3053210"/>
          <a:ext cx="5032857" cy="3804790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002454">
                  <a:extLst>
                    <a:ext uri="{9D8B030D-6E8A-4147-A177-3AD203B41FA5}">
                      <a16:colId xmlns:a16="http://schemas.microsoft.com/office/drawing/2014/main" val="537879324"/>
                    </a:ext>
                  </a:extLst>
                </a:gridCol>
                <a:gridCol w="2030403">
                  <a:extLst>
                    <a:ext uri="{9D8B030D-6E8A-4147-A177-3AD203B41FA5}">
                      <a16:colId xmlns:a16="http://schemas.microsoft.com/office/drawing/2014/main" val="1367514122"/>
                    </a:ext>
                  </a:extLst>
                </a:gridCol>
              </a:tblGrid>
              <a:tr h="362444">
                <a:tc>
                  <a:txBody>
                    <a:bodyPr/>
                    <a:lstStyle/>
                    <a:p>
                      <a:pPr marL="0" marR="0" algn="just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ln w="0"/>
                          <a:solidFill>
                            <a:srgbClr val="AD5C4D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Bacteria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ln w="0"/>
                          <a:solidFill>
                            <a:srgbClr val="AD5C4D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Virulence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0834432"/>
                  </a:ext>
                </a:extLst>
              </a:tr>
              <a:tr h="6804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One indicator culture media for proteus </a:t>
                      </a:r>
                      <a:endParaRPr lang="en-US" sz="16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>
                          <a:effectLst/>
                        </a:rPr>
                        <a:t>MacConkey 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>
                          <a:effectLst/>
                        </a:rPr>
                        <a:t>CLED</a:t>
                      </a:r>
                      <a:endParaRPr lang="en-US" sz="16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0233562"/>
                  </a:ext>
                </a:extLst>
              </a:tr>
              <a:tr h="10307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One Pseudomonas diagnostic biochemical test</a:t>
                      </a:r>
                      <a:endParaRPr lang="en-US" sz="16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>
                          <a:effectLst/>
                        </a:rPr>
                        <a:t>Oxidase test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>
                          <a:effectLst/>
                        </a:rPr>
                        <a:t>Sugar fermentation</a:t>
                      </a:r>
                      <a:endParaRPr lang="en-US" sz="16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605705"/>
                  </a:ext>
                </a:extLst>
              </a:tr>
              <a:tr h="17311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</a:rPr>
                        <a:t>Two clinically important Klebsiella species</a:t>
                      </a:r>
                      <a:endParaRPr lang="en-US" sz="16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 err="1">
                          <a:effectLst/>
                        </a:rPr>
                        <a:t>K.Pneumonia</a:t>
                      </a:r>
                      <a:endParaRPr lang="en-US" sz="1600" b="1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effectLst/>
                        </a:rPr>
                        <a:t>K. </a:t>
                      </a:r>
                      <a:r>
                        <a:rPr lang="en-US" sz="1600" b="1" kern="100" dirty="0" err="1">
                          <a:effectLst/>
                        </a:rPr>
                        <a:t>Rhinoscleroma</a:t>
                      </a:r>
                      <a:endParaRPr lang="en-US" sz="1600" b="1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 err="1">
                          <a:effectLst/>
                        </a:rPr>
                        <a:t>K.oxytoca</a:t>
                      </a:r>
                      <a:endParaRPr lang="en-US" sz="1600" b="1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 err="1">
                          <a:effectLst/>
                        </a:rPr>
                        <a:t>K.ozanae</a:t>
                      </a:r>
                      <a:endParaRPr lang="en-US" sz="16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04842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832B9D7-2F4F-42E8-9788-E2A5E2F21BAE}"/>
              </a:ext>
            </a:extLst>
          </p:cNvPr>
          <p:cNvSpPr txBox="1"/>
          <p:nvPr/>
        </p:nvSpPr>
        <p:spPr>
          <a:xfrm>
            <a:off x="6751929" y="2467389"/>
            <a:ext cx="3847796" cy="52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SAQ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47:</a:t>
            </a:r>
          </a:p>
        </p:txBody>
      </p:sp>
    </p:spTree>
    <p:extLst>
      <p:ext uri="{BB962C8B-B14F-4D97-AF65-F5344CB8AC3E}">
        <p14:creationId xmlns:p14="http://schemas.microsoft.com/office/powerpoint/2010/main" val="60068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65840" y="87781"/>
            <a:ext cx="6577848" cy="5610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48: A 67-year-old man with nosocomial UTI. Culture reveals a Gram-negative bacillus that produce bluish green </a:t>
            </a:r>
            <a:r>
              <a:rPr lang="en-US" sz="2800" b="1" dirty="0" err="1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exopigment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 in agar plates. This organism most likely related to the genus: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E.coli.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Enterobacter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Pseudomonas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Serratia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klebsiella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0" y="5742431"/>
            <a:ext cx="6577848" cy="1100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48: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Pseudomonas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48: Enlist 4   common Gram-negative bacteria that cause urinary tract infections? 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48102"/>
            <a:ext cx="5287667" cy="4158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SAQ 48: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	Escherichia coli: The most common cause, responsible for about 80-90% of UTIs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	Klebsiella species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	Proteus species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	Pseudomonas aeruginosa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80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81" y="331694"/>
            <a:ext cx="7358500" cy="6526306"/>
          </a:xfrm>
        </p:spPr>
        <p:txBody>
          <a:bodyPr anchor="ctr"/>
          <a:lstStyle/>
          <a:p>
            <a:r>
              <a:rPr lang="en-US" sz="80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Microbiology</a:t>
            </a:r>
            <a:br>
              <a:rPr lang="en-US" sz="8000" b="1" dirty="0">
                <a:solidFill>
                  <a:srgbClr val="002060"/>
                </a:solidFill>
              </a:rPr>
            </a:br>
            <a:r>
              <a:rPr lang="en-US" sz="8000" b="1" dirty="0">
                <a:solidFill>
                  <a:srgbClr val="002060"/>
                </a:solidFill>
              </a:rPr>
              <a:t>3-</a:t>
            </a:r>
            <a:r>
              <a:rPr lang="en-US" sz="6600" b="1" dirty="0">
                <a:solidFill>
                  <a:srgbClr val="002060"/>
                </a:solidFill>
              </a:rPr>
              <a:t>CVS</a:t>
            </a:r>
            <a:br>
              <a:rPr lang="en-US" sz="6600" b="1" dirty="0">
                <a:solidFill>
                  <a:srgbClr val="002060"/>
                </a:solidFill>
              </a:rPr>
            </a:br>
            <a:r>
              <a:rPr lang="en-US" sz="6600" b="1" dirty="0">
                <a:solidFill>
                  <a:srgbClr val="002060"/>
                </a:solidFill>
              </a:rPr>
              <a:t>Infections</a:t>
            </a:r>
            <a:br>
              <a:rPr lang="en-US" sz="6600" b="1" dirty="0">
                <a:solidFill>
                  <a:srgbClr val="002060"/>
                </a:solidFill>
              </a:rPr>
            </a:br>
            <a:r>
              <a:rPr lang="en-US" sz="6600" b="1" dirty="0">
                <a:solidFill>
                  <a:srgbClr val="002060"/>
                </a:solidFill>
              </a:rPr>
              <a:t>Revision</a:t>
            </a:r>
          </a:p>
        </p:txBody>
      </p:sp>
      <p:pic>
        <p:nvPicPr>
          <p:cNvPr id="5122" name="Picture 2" descr="India Antibiotic Guideline for Cardiovascular Infections">
            <a:extLst>
              <a:ext uri="{FF2B5EF4-FFF2-40B4-BE49-F238E27FC236}">
                <a16:creationId xmlns:a16="http://schemas.microsoft.com/office/drawing/2014/main" id="{1102E3B9-EEF3-41BF-8E1C-8D2578C7B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457" y="331694"/>
            <a:ext cx="4164107" cy="471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hatsApp Image 2022-09-21 at 2">
            <a:extLst>
              <a:ext uri="{FF2B5EF4-FFF2-40B4-BE49-F238E27FC236}">
                <a16:creationId xmlns:a16="http://schemas.microsoft.com/office/drawing/2014/main" id="{8317006E-6891-447A-98C9-45A41EF33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7" y="104451"/>
            <a:ext cx="1383132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1233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49: Which of the following Staphylococcus species is coagulase-positive and responsible for most staphylococcal infections?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S. saprophyticus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S. pyogenes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S. aureus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S. epidermidis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S. agalactiae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49: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S. aureus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5"/>
            <a:ext cx="5287667" cy="2494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49 :Which species of Staphylococci is associated with urinary tract infections in young females?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49: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saprophyticus.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82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50: All Staphylococci are positive for which biochemical test?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Coagulase test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DNase test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Catalase test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Mannitol fermentation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Novobiocin resistance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50: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Catalase test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50: Name the only coagulase-positive Staphylococcus species.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50: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aureus.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8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51: Which enzyme produced by Staphylococcus aureus is responsible for clot formation and is a virulence factor?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Catalase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Coagulase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Streptokinase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Hyaluronidase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DNase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51: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Coagulase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8"/>
            <a:ext cx="5287667" cy="40599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51 : Which medium is selective for Staphylococcus aureus?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Name one disease caused by Staphylococcus aureus.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4191609"/>
            <a:ext cx="5287667" cy="2615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51: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25475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Mannitol salt agar</a:t>
            </a:r>
          </a:p>
          <a:p>
            <a:pPr marL="625475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Scalded skin syndrome.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52 : Which virulence factor of S. aureus causes epidermolysis of the skin?</a:t>
            </a:r>
          </a:p>
          <a:p>
            <a:pPr marL="1144588" algn="just"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Alpha-toxin</a:t>
            </a:r>
          </a:p>
          <a:p>
            <a:pPr marL="1203325" algn="just"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Exfoliative toxin </a:t>
            </a:r>
          </a:p>
          <a:p>
            <a:pPr marL="1203325" algn="just"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Enterotoxin</a:t>
            </a:r>
          </a:p>
          <a:p>
            <a:pPr marL="1203325" algn="just"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Toxic shock syndrome toxin</a:t>
            </a:r>
          </a:p>
          <a:p>
            <a:pPr marL="1203325" algn="just">
              <a:lnSpc>
                <a:spcPct val="107000"/>
              </a:lnSpc>
              <a:spcAft>
                <a:spcPts val="800"/>
              </a:spcAft>
              <a:buSzPts val="1000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Protein A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52: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Exfoliative toxin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5"/>
            <a:ext cx="5287667" cy="1426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52 : List two virulence factors of S. aureus and describe the function of each.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1550822"/>
            <a:ext cx="5287667" cy="5255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0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Answer SAQ 52: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Protein A: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surface protein that binds to the Fc portion of IgG antibodies. prevents opsonization and phagocytosis, helping S. aureus to evade the host immune system.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Coagulase: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 enzyme that converts fibrinogen to fibrin, forming a fibrin clot around the bacteria. This can protect the bacteria from phagocytic cells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Alpha-toxin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(Alpha-hemolysin): leading to cell lysis and tissue damage.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0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68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53: Staphylococcus aureus is being positive for which of the following?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Catalase, Coagulase, and Bile solubility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Coagulase, DNase, and Bacitracin sensitivity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Catalase, Coagulase, DNase, and Mannitol fermentation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Mannitol fermentation, Optochin sensitivity, and Protein A 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Hemolysin, Exotoxins, and Bacitracin resistance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53: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Catalase, Coagulase, DNase, and Mannitol fermentation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53: What does MRSA stand for?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53: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Methicillin-resistant Staphylococcus aureus.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2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54: The differentiating character between S. aureus and S. saprophyticus is: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Inulin fermentation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Growth on blood agar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Novobiocin resistance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Growth on ordinary medium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Catalase test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54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Novobiocin resistance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54 :Why is S. epidermidis considered opportunistic in hospitals?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54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can cause infections like bacteremia and endocarditis, particularly in immunocompromised or catheterized patients.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3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55: What is the primary role of Protein A in the pathogenesis of Staphylococcus aureus?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Enhances toxin production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Promotes capsule formation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Binds to IgG to evade immune system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 Facilitates cell adhesion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Degrades host enzymes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55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Binds to IgG to evade immune system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5"/>
            <a:ext cx="5287667" cy="2494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55 :Which Staphylococcus species is resistant to novobiocin?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55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saprophyticus.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41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56: Hemolytic streptococci are divided into serologic groups (A – U) based on antigenic differences in …….?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Surface protein antigens 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Capsular polysaccharides antigens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Cell wall carbohydrate antigens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M protein </a:t>
            </a:r>
          </a:p>
          <a:p>
            <a:pPr marL="800100" lvl="1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Lipoteichoic acid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56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Cell wall carbohydrate antigens (C antigen)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56 : Which component of S. pyogenes acts as a virulence factor?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56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 protein.</a:t>
            </a:r>
          </a:p>
          <a:p>
            <a:pPr marL="168275"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8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	57: Post-streptococcal sequelae include: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Toxic shock syndrome and Scalded skin syndrome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Food poisoning and Scarlet fever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Acute glomerulonephritis and Acute rheumatic fever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Cellulitis and Impetigo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Endocarditis and Peritonitis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57: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Acute glomerulonephritis and Acute rheumatic fever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57 : Which test helps differentiate S. pyogenes from other beta-hemolytic streptococci?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57: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Bacitracin sensitivity test.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8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58: Which virulence factor is unique to Streptococcus pyogenes for spreading (invasion)?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Staphylokinase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Hemolysins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Protease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Streptokinase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Lipase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Streptokinase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58 :What is the main use of the ASO test?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58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detect antibodies against streptolysin O in rheumatic fever diagnosis.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2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43890"/>
            <a:ext cx="6555903" cy="5076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59: Which of the following is NOT considered a virulence factor of Streptococcus pyogenes?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M protein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Capsule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Streptolysin 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Protein A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Streptokinase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Answer MCQ 59: 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Protein A 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9"/>
            <a:ext cx="5287667" cy="247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59 :What is the significance of a streptolysin O titer of ≥200 Todd units?</a:t>
            </a:r>
          </a:p>
          <a:p>
            <a:pPr marL="168275" marR="0" lvl="0" indent="-168275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59: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considered significant for diagnosing recent streptococcal infection (e.g., rheumatic fever).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10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0BADC60-7BFA-49E9-BCED-BC23264212DF}"/>
              </a:ext>
            </a:extLst>
          </p:cNvPr>
          <p:cNvSpPr/>
          <p:nvPr/>
        </p:nvSpPr>
        <p:spPr>
          <a:xfrm>
            <a:off x="87785" y="51204"/>
            <a:ext cx="6555903" cy="5054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MCQ 60: The capsule of S. pyogenes is composed of ………..?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	Protein A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	Lipoteichoic acid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Hyaluronic acid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	Peptidoglycan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	Polysaccharide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5D0225-DEC1-455F-B131-9A61461B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4" y="5215742"/>
            <a:ext cx="6555903" cy="1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/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MCQ 60:</a:t>
            </a: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	Hyaluronic acid</a:t>
            </a: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5BA2A-1C76-4178-BA48-EF4251F443AC}"/>
              </a:ext>
            </a:extLst>
          </p:cNvPr>
          <p:cNvSpPr/>
          <p:nvPr/>
        </p:nvSpPr>
        <p:spPr>
          <a:xfrm>
            <a:off x="6736083" y="51205"/>
            <a:ext cx="5287667" cy="2494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SAQ 60 :What makes S. pyogenes capable of evading host immune responses?</a:t>
            </a:r>
          </a:p>
          <a:p>
            <a:pPr marL="168275" marR="0" lvl="0" indent="-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A623AE3-A92B-4802-B8B5-59C2964702C3}"/>
              </a:ext>
            </a:extLst>
          </p:cNvPr>
          <p:cNvSpPr txBox="1">
            <a:spLocks/>
          </p:cNvSpPr>
          <p:nvPr/>
        </p:nvSpPr>
        <p:spPr>
          <a:xfrm>
            <a:off x="6736083" y="2618845"/>
            <a:ext cx="5287667" cy="4187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b="1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Answer SAQ 60:</a:t>
            </a:r>
            <a:r>
              <a:rPr lang="en-US" sz="2800" dirty="0">
                <a:ln w="0"/>
                <a:solidFill>
                  <a:srgbClr val="AD5C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82625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 protein </a:t>
            </a:r>
          </a:p>
          <a:p>
            <a:pPr marL="682625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Hyaluronic acid capsule</a:t>
            </a:r>
          </a:p>
          <a:p>
            <a:pPr marL="168275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(Both help prevent phagocytosis and immune recognition).</a:t>
            </a:r>
          </a:p>
          <a:p>
            <a:pPr marR="0" lvl="0" algn="justLow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b="1" dirty="0">
              <a:ln w="0"/>
              <a:solidFill>
                <a:srgbClr val="AD5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01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173" y="665682"/>
            <a:ext cx="8492947" cy="5029200"/>
          </a:xfrm>
        </p:spPr>
        <p:txBody>
          <a:bodyPr/>
          <a:lstStyle/>
          <a:p>
            <a:r>
              <a:rPr lang="en-US" sz="88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Thank you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19441" y="914400"/>
            <a:ext cx="3867912" cy="5029200"/>
          </a:xfrm>
        </p:spPr>
        <p:txBody>
          <a:bodyPr anchor="ctr"/>
          <a:lstStyle/>
          <a:p>
            <a:r>
              <a:rPr lang="en-US" sz="2800" b="1" dirty="0"/>
              <a:t>Niveen El-Wakeel</a:t>
            </a:r>
          </a:p>
          <a:p>
            <a:r>
              <a:rPr lang="en-US" sz="2800" b="1" dirty="0"/>
              <a:t>01280064464</a:t>
            </a:r>
          </a:p>
          <a:p>
            <a:pPr lvl="1"/>
            <a:r>
              <a:rPr lang="en-US" sz="2800" b="1" dirty="0"/>
              <a:t>niveen10@gmail.com</a:t>
            </a:r>
          </a:p>
          <a:p>
            <a:endParaRPr lang="en-US" dirty="0"/>
          </a:p>
        </p:txBody>
      </p:sp>
      <p:pic>
        <p:nvPicPr>
          <p:cNvPr id="4" name="Picture 2" descr="WhatsApp Image 2022-09-21 at 2">
            <a:extLst>
              <a:ext uri="{FF2B5EF4-FFF2-40B4-BE49-F238E27FC236}">
                <a16:creationId xmlns:a16="http://schemas.microsoft.com/office/drawing/2014/main" id="{6215C6C2-31FF-4C57-A64F-9CDC62099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2" y="126399"/>
            <a:ext cx="1383132" cy="12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{03839FA0-D1E3-4F05-BE43-5EE855B29A3D}TF1ed9553b-00c4-4092-846a-c8f7f2908f3beecd942f_win32-8e33096c3cfc</Template>
  <TotalTime>3283</TotalTime>
  <Words>5655</Words>
  <Application>Microsoft Office PowerPoint</Application>
  <PresentationFormat>Widescreen</PresentationFormat>
  <Paragraphs>868</Paragraphs>
  <Slides>70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Algerian</vt:lpstr>
      <vt:lpstr>Arial</vt:lpstr>
      <vt:lpstr>Calibri</vt:lpstr>
      <vt:lpstr>Courier New</vt:lpstr>
      <vt:lpstr>Gill Sans Nova Light</vt:lpstr>
      <vt:lpstr>Sagona Book</vt:lpstr>
      <vt:lpstr>Symbol</vt:lpstr>
      <vt:lpstr>Times New Roman</vt:lpstr>
      <vt:lpstr>Wingdings</vt:lpstr>
      <vt:lpstr>Custom</vt:lpstr>
      <vt:lpstr>Microbiology Respiratory, Renal and CVS  Infections Revision</vt:lpstr>
      <vt:lpstr>By Dr/ Niveen El-Wakeel Professor of Microbiology and Medical Immunology  niveen10@ gmail.com 01280064464</vt:lpstr>
      <vt:lpstr>Microbiology 1-Respiratory  Infections Revision</vt:lpstr>
      <vt:lpstr>PowerPoint Presentation</vt:lpstr>
      <vt:lpstr>  Answer MCQ1: C. Metachromatic granules  </vt:lpstr>
      <vt:lpstr>  Answer MCQ2: C. Protein synthesis </vt:lpstr>
      <vt:lpstr>  Answer MCQ3: B. Gram-negative coccobacillus  </vt:lpstr>
      <vt:lpstr> Answer MCQ4: D. Tracheal cytotoxin </vt:lpstr>
      <vt:lpstr> Answer MCQ5: B. Killed whole bacterial </vt:lpstr>
      <vt:lpstr>  Answer MCQ6: B. Gram negative coccobacilli  </vt:lpstr>
      <vt:lpstr>  Answer MCQ7: D. Capsule </vt:lpstr>
      <vt:lpstr>  Answer MCQ8: C. Lyse red blood cells </vt:lpstr>
      <vt:lpstr>  Answer MCQ9: B. Gram negative pleomorphic bacilli, motile  </vt:lpstr>
      <vt:lpstr> Answer MCQ10: D. Facultative intracellular pathogen  </vt:lpstr>
      <vt:lpstr> Answer MCQ11: C. Inhalation of aerosolized mist from contaminated water </vt:lpstr>
      <vt:lpstr> Answer MCQ12: A. P1 protein </vt:lpstr>
      <vt:lpstr> Answer MCQ 13: D. Obligate intracellular  </vt:lpstr>
      <vt:lpstr> Answer MCQ14: C. Contain prokaryotic ribosomes  </vt:lpstr>
      <vt:lpstr>  Answer MCQ 15: C. Buffered charcoal-yeast extract (BCYE) medium   </vt:lpstr>
      <vt:lpstr>PowerPoint Presentation</vt:lpstr>
      <vt:lpstr>Answer MCQ16:  C. M. leprae </vt:lpstr>
      <vt:lpstr>Answer MCQ17:  C. M. bovis</vt:lpstr>
      <vt:lpstr>   Answer MCQ18 : D. 4 to 6 weeks    </vt:lpstr>
      <vt:lpstr>Answer MCQ19: B. CD4+ TH1 cells </vt:lpstr>
      <vt:lpstr>Answer MCQ20: C. Live attenuated </vt:lpstr>
      <vt:lpstr>Answer MCQ21: C. Modified Z-N </vt:lpstr>
      <vt:lpstr>Answer MCQ22: Lowenstein-Jensen </vt:lpstr>
      <vt:lpstr>Answer MCQ23: C. Previous exposure </vt:lpstr>
      <vt:lpstr>  Answer MCQ24: They are non-motile, acid-fast rods with high lipid content in the cell wall.  </vt:lpstr>
      <vt:lpstr>  Answer MCQ25: C) It measures the body’s delayed-type hypersensitivity  response to M. tuberculosis proteins, indicating prior infection.  </vt:lpstr>
      <vt:lpstr>L3: Viral Respiratory infections</vt:lpstr>
      <vt:lpstr> Answer MCQ 26: d) Myxoviridae   </vt:lpstr>
      <vt:lpstr>  Answer MCQ 27: c) 8    </vt:lpstr>
      <vt:lpstr>   Answer MCQ 28 : b) Hemagglutinin and Neuraminidase    </vt:lpstr>
      <vt:lpstr> Answer MCQ 29: d) Major dramatic changes in HA and/or NA proteins  </vt:lpstr>
      <vt:lpstr> Answer MCQ 30: c) Influenza A    </vt:lpstr>
      <vt:lpstr> Answer MCQ 31 : d) Pigs   </vt:lpstr>
      <vt:lpstr>  Answer MCQ 32 : e) Coryza (runny nose)    </vt:lpstr>
      <vt:lpstr>  Answer MCQ 33 : b) Amantadine and Rimantadine   </vt:lpstr>
      <vt:lpstr> Answer MCQ 34 : c) Zanamivir  </vt:lpstr>
      <vt:lpstr> Answer MCQ 34 : b) -ve sense ssRNA   </vt:lpstr>
      <vt:lpstr>   Answer MCQ 35: c) Syncytia (large multinucleate giant cells)    </vt:lpstr>
      <vt:lpstr>   Answer MCQ 36: c) It has no HA or NA.    </vt:lpstr>
      <vt:lpstr>   Answer MCQ 37 : c) Maculopapular rash     </vt:lpstr>
      <vt:lpstr>   Answer MCQ 38 : c) Live attenuated virus vaccine    </vt:lpstr>
      <vt:lpstr>   Answer MCQ 39 : c. Viral uncoating.    </vt:lpstr>
      <vt:lpstr>Microbiology 2-Urinary Infections Revision</vt:lpstr>
      <vt:lpstr>  Answer MCQ 40: C. E. coli  </vt:lpstr>
      <vt:lpstr>Answer MCQ 41: C. Human gastrointestinal tract </vt:lpstr>
      <vt:lpstr> Answer MCQ 42: C. O, H, K </vt:lpstr>
      <vt:lpstr> Answer MCQ43: D. More than 100,000 per ml </vt:lpstr>
      <vt:lpstr> Answer MCQ 44: C. Motile by peritrichous flagella </vt:lpstr>
      <vt:lpstr> Answer MCQ 45: D. Swarming reaction </vt:lpstr>
      <vt:lpstr>Answer MCQ 46: C. Oxidase test</vt:lpstr>
      <vt:lpstr>Answer MCQ 47: C. Oxidase test</vt:lpstr>
      <vt:lpstr> Answer MCQ 48: C. Pseudomonas </vt:lpstr>
      <vt:lpstr>Microbiology 3-CVS Infections Revision</vt:lpstr>
      <vt:lpstr>     Answer MCQ 49: C. S. aureus     </vt:lpstr>
      <vt:lpstr> Answer MCQ 50: C. Catalase test   </vt:lpstr>
      <vt:lpstr>    Answer MCQ 51: B. Coagulase     </vt:lpstr>
      <vt:lpstr>     Answer MCQ 52: B. Exfoliative toxin      </vt:lpstr>
      <vt:lpstr>   Answer MCQ 53: C. Catalase, Coagulase, DNase, and Mannitol fermentation     </vt:lpstr>
      <vt:lpstr>   Answer MCQ 54 : C. Novobiocin resistance    </vt:lpstr>
      <vt:lpstr>    Answer MCQ 55 : C. Binds to IgG to evade immune system     </vt:lpstr>
      <vt:lpstr>  Answer MCQ 56 : C. Cell wall carbohydrate antigens (C antigen)   </vt:lpstr>
      <vt:lpstr>    Answer MCQ 57: C. Acute glomerulonephritis and Acute rheumatic fever      </vt:lpstr>
      <vt:lpstr>   Answer MCQ 58 : D. Streptokinase     </vt:lpstr>
      <vt:lpstr>Answer MCQ 59:  D. Protein A  </vt:lpstr>
      <vt:lpstr>    Answer MCQ 60: C. Hyaluronic acid   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niveeen wakeel</dc:creator>
  <cp:lastModifiedBy>niveeen wakeel</cp:lastModifiedBy>
  <cp:revision>144</cp:revision>
  <dcterms:created xsi:type="dcterms:W3CDTF">2025-07-17T18:03:27Z</dcterms:created>
  <dcterms:modified xsi:type="dcterms:W3CDTF">2025-07-23T21:34:19Z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