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4" r:id="rId3"/>
  </p:sldMasterIdLst>
  <p:sldIdLst>
    <p:sldId id="256" r:id="rId4"/>
    <p:sldId id="257" r:id="rId5"/>
    <p:sldId id="258" r:id="rId6"/>
    <p:sldId id="259" r:id="rId7"/>
    <p:sldId id="260" r:id="rId8"/>
    <p:sldId id="261" r:id="rId9"/>
    <p:sldId id="262" r:id="rId10"/>
    <p:sldId id="382" r:id="rId11"/>
    <p:sldId id="263" r:id="rId12"/>
    <p:sldId id="367" r:id="rId13"/>
    <p:sldId id="264" r:id="rId14"/>
    <p:sldId id="368" r:id="rId15"/>
    <p:sldId id="265" r:id="rId16"/>
    <p:sldId id="291" r:id="rId17"/>
    <p:sldId id="295" r:id="rId18"/>
    <p:sldId id="296" r:id="rId19"/>
    <p:sldId id="370" r:id="rId20"/>
    <p:sldId id="369" r:id="rId21"/>
    <p:sldId id="371" r:id="rId22"/>
    <p:sldId id="372" r:id="rId23"/>
    <p:sldId id="373" r:id="rId24"/>
    <p:sldId id="374" r:id="rId25"/>
    <p:sldId id="375" r:id="rId26"/>
    <p:sldId id="376" r:id="rId27"/>
    <p:sldId id="377" r:id="rId28"/>
    <p:sldId id="381" r:id="rId29"/>
    <p:sldId id="379" r:id="rId30"/>
    <p:sldId id="300" r:id="rId31"/>
    <p:sldId id="301" r:id="rId32"/>
    <p:sldId id="380" r:id="rId33"/>
    <p:sldId id="383"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4" d="100"/>
          <a:sy n="64" d="100"/>
        </p:scale>
        <p:origin x="954"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presProps" Target="presProps.xml"/><Relationship Id="rId8" Type="http://schemas.openxmlformats.org/officeDocument/2006/relationships/slide" Target="slides/slide5.xml"/><Relationship Id="rId3" Type="http://schemas.openxmlformats.org/officeDocument/2006/relationships/slideMaster" Target="slideMasters/slideMaster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C98FBA-DEC0-464D-DAA6-A3350A2ADA3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DB30333-4BEE-3BD5-3BBB-AE5AF23540D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AF39F23-5574-490D-DC2C-534266C5F070}"/>
              </a:ext>
            </a:extLst>
          </p:cNvPr>
          <p:cNvSpPr>
            <a:spLocks noGrp="1"/>
          </p:cNvSpPr>
          <p:nvPr>
            <p:ph type="dt" sz="half" idx="10"/>
          </p:nvPr>
        </p:nvSpPr>
        <p:spPr/>
        <p:txBody>
          <a:bodyPr/>
          <a:lstStyle/>
          <a:p>
            <a:fld id="{AD520699-325C-47EF-A14A-C503EDC8C316}" type="datetimeFigureOut">
              <a:rPr lang="en-US" smtClean="0"/>
              <a:t>11/25/2024</a:t>
            </a:fld>
            <a:endParaRPr lang="en-US"/>
          </a:p>
        </p:txBody>
      </p:sp>
      <p:sp>
        <p:nvSpPr>
          <p:cNvPr id="5" name="Footer Placeholder 4">
            <a:extLst>
              <a:ext uri="{FF2B5EF4-FFF2-40B4-BE49-F238E27FC236}">
                <a16:creationId xmlns:a16="http://schemas.microsoft.com/office/drawing/2014/main" id="{2483A80A-D79A-4388-CADC-17543FAD60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BB2104-7C0D-2B7E-FC98-22BD2F31E40D}"/>
              </a:ext>
            </a:extLst>
          </p:cNvPr>
          <p:cNvSpPr>
            <a:spLocks noGrp="1"/>
          </p:cNvSpPr>
          <p:nvPr>
            <p:ph type="sldNum" sz="quarter" idx="12"/>
          </p:nvPr>
        </p:nvSpPr>
        <p:spPr/>
        <p:txBody>
          <a:bodyPr/>
          <a:lstStyle/>
          <a:p>
            <a:fld id="{5C4146A5-B6C3-404F-B6B9-0B7E104309A2}" type="slidenum">
              <a:rPr lang="en-US" smtClean="0"/>
              <a:t>‹#›</a:t>
            </a:fld>
            <a:endParaRPr lang="en-US"/>
          </a:p>
        </p:txBody>
      </p:sp>
    </p:spTree>
    <p:extLst>
      <p:ext uri="{BB962C8B-B14F-4D97-AF65-F5344CB8AC3E}">
        <p14:creationId xmlns:p14="http://schemas.microsoft.com/office/powerpoint/2010/main" val="2582639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6BAC7-C84B-A738-BC31-ED8317C1983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D621EC-3239-8CD8-10A9-AE6F3B1B307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C1B0C0-CAED-7804-1AE7-60237744ED9B}"/>
              </a:ext>
            </a:extLst>
          </p:cNvPr>
          <p:cNvSpPr>
            <a:spLocks noGrp="1"/>
          </p:cNvSpPr>
          <p:nvPr>
            <p:ph type="dt" sz="half" idx="10"/>
          </p:nvPr>
        </p:nvSpPr>
        <p:spPr/>
        <p:txBody>
          <a:bodyPr/>
          <a:lstStyle/>
          <a:p>
            <a:fld id="{AD520699-325C-47EF-A14A-C503EDC8C316}" type="datetimeFigureOut">
              <a:rPr lang="en-US" smtClean="0"/>
              <a:t>11/25/2024</a:t>
            </a:fld>
            <a:endParaRPr lang="en-US"/>
          </a:p>
        </p:txBody>
      </p:sp>
      <p:sp>
        <p:nvSpPr>
          <p:cNvPr id="5" name="Footer Placeholder 4">
            <a:extLst>
              <a:ext uri="{FF2B5EF4-FFF2-40B4-BE49-F238E27FC236}">
                <a16:creationId xmlns:a16="http://schemas.microsoft.com/office/drawing/2014/main" id="{855B7383-9F5F-E93F-F633-8AEC7EDB7E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315B092-E056-324E-47EE-B552B81A9AC9}"/>
              </a:ext>
            </a:extLst>
          </p:cNvPr>
          <p:cNvSpPr>
            <a:spLocks noGrp="1"/>
          </p:cNvSpPr>
          <p:nvPr>
            <p:ph type="sldNum" sz="quarter" idx="12"/>
          </p:nvPr>
        </p:nvSpPr>
        <p:spPr/>
        <p:txBody>
          <a:bodyPr/>
          <a:lstStyle/>
          <a:p>
            <a:fld id="{5C4146A5-B6C3-404F-B6B9-0B7E104309A2}" type="slidenum">
              <a:rPr lang="en-US" smtClean="0"/>
              <a:t>‹#›</a:t>
            </a:fld>
            <a:endParaRPr lang="en-US"/>
          </a:p>
        </p:txBody>
      </p:sp>
    </p:spTree>
    <p:extLst>
      <p:ext uri="{BB962C8B-B14F-4D97-AF65-F5344CB8AC3E}">
        <p14:creationId xmlns:p14="http://schemas.microsoft.com/office/powerpoint/2010/main" val="9754040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02CB1-E09D-B6D7-349C-1F5B636CC80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C1AC3AE-A987-D840-71A9-B9000F8FE18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A4AA9F-C827-55DC-FED4-ED1C614F0B81}"/>
              </a:ext>
            </a:extLst>
          </p:cNvPr>
          <p:cNvSpPr>
            <a:spLocks noGrp="1"/>
          </p:cNvSpPr>
          <p:nvPr>
            <p:ph type="dt" sz="half" idx="10"/>
          </p:nvPr>
        </p:nvSpPr>
        <p:spPr/>
        <p:txBody>
          <a:bodyPr/>
          <a:lstStyle/>
          <a:p>
            <a:fld id="{AD520699-325C-47EF-A14A-C503EDC8C316}" type="datetimeFigureOut">
              <a:rPr lang="en-US" smtClean="0"/>
              <a:t>11/25/2024</a:t>
            </a:fld>
            <a:endParaRPr lang="en-US"/>
          </a:p>
        </p:txBody>
      </p:sp>
      <p:sp>
        <p:nvSpPr>
          <p:cNvPr id="5" name="Footer Placeholder 4">
            <a:extLst>
              <a:ext uri="{FF2B5EF4-FFF2-40B4-BE49-F238E27FC236}">
                <a16:creationId xmlns:a16="http://schemas.microsoft.com/office/drawing/2014/main" id="{BF90D257-552D-A3BF-FBD2-36A5728FE0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634658D-CC06-5D3E-F9FF-43814A716E34}"/>
              </a:ext>
            </a:extLst>
          </p:cNvPr>
          <p:cNvSpPr>
            <a:spLocks noGrp="1"/>
          </p:cNvSpPr>
          <p:nvPr>
            <p:ph type="sldNum" sz="quarter" idx="12"/>
          </p:nvPr>
        </p:nvSpPr>
        <p:spPr/>
        <p:txBody>
          <a:bodyPr/>
          <a:lstStyle/>
          <a:p>
            <a:fld id="{5C4146A5-B6C3-404F-B6B9-0B7E104309A2}" type="slidenum">
              <a:rPr lang="en-US" smtClean="0"/>
              <a:t>‹#›</a:t>
            </a:fld>
            <a:endParaRPr lang="en-US"/>
          </a:p>
        </p:txBody>
      </p:sp>
    </p:spTree>
    <p:extLst>
      <p:ext uri="{BB962C8B-B14F-4D97-AF65-F5344CB8AC3E}">
        <p14:creationId xmlns:p14="http://schemas.microsoft.com/office/powerpoint/2010/main" val="21415581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A0A4C-AFD3-2695-3E89-DC5AE140C9D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DD353CD-6AAB-E39A-36A1-0DA99BC57CB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831417C-E30F-790F-D683-F86978A12AA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99A826B-1297-5020-AE53-B1FD8403CB8F}"/>
              </a:ext>
            </a:extLst>
          </p:cNvPr>
          <p:cNvSpPr>
            <a:spLocks noGrp="1"/>
          </p:cNvSpPr>
          <p:nvPr>
            <p:ph type="dt" sz="half" idx="10"/>
          </p:nvPr>
        </p:nvSpPr>
        <p:spPr/>
        <p:txBody>
          <a:bodyPr/>
          <a:lstStyle/>
          <a:p>
            <a:fld id="{AD520699-325C-47EF-A14A-C503EDC8C316}" type="datetimeFigureOut">
              <a:rPr lang="en-US" smtClean="0"/>
              <a:t>11/25/2024</a:t>
            </a:fld>
            <a:endParaRPr lang="en-US"/>
          </a:p>
        </p:txBody>
      </p:sp>
      <p:sp>
        <p:nvSpPr>
          <p:cNvPr id="6" name="Footer Placeholder 5">
            <a:extLst>
              <a:ext uri="{FF2B5EF4-FFF2-40B4-BE49-F238E27FC236}">
                <a16:creationId xmlns:a16="http://schemas.microsoft.com/office/drawing/2014/main" id="{6A25C642-6605-1879-7208-15EA69D81AC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87DB8C5-A991-19EA-0536-13DDEA171FE3}"/>
              </a:ext>
            </a:extLst>
          </p:cNvPr>
          <p:cNvSpPr>
            <a:spLocks noGrp="1"/>
          </p:cNvSpPr>
          <p:nvPr>
            <p:ph type="sldNum" sz="quarter" idx="12"/>
          </p:nvPr>
        </p:nvSpPr>
        <p:spPr/>
        <p:txBody>
          <a:bodyPr/>
          <a:lstStyle/>
          <a:p>
            <a:fld id="{5C4146A5-B6C3-404F-B6B9-0B7E104309A2}" type="slidenum">
              <a:rPr lang="en-US" smtClean="0"/>
              <a:t>‹#›</a:t>
            </a:fld>
            <a:endParaRPr lang="en-US"/>
          </a:p>
        </p:txBody>
      </p:sp>
    </p:spTree>
    <p:extLst>
      <p:ext uri="{BB962C8B-B14F-4D97-AF65-F5344CB8AC3E}">
        <p14:creationId xmlns:p14="http://schemas.microsoft.com/office/powerpoint/2010/main" val="40141350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08B7C-8EFE-84ED-25CB-C927E7AF95E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42AED8C-337C-016E-55D2-4DF7705A348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4405B86-2046-E775-EE5E-6EF477A40FE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5684385-536F-BFCA-E549-4A656B76B7D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F3CA470-1DB6-C9EC-AC41-0FB48D03F04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D13F73F-C9DB-BF75-31C5-4D5783544D0B}"/>
              </a:ext>
            </a:extLst>
          </p:cNvPr>
          <p:cNvSpPr>
            <a:spLocks noGrp="1"/>
          </p:cNvSpPr>
          <p:nvPr>
            <p:ph type="dt" sz="half" idx="10"/>
          </p:nvPr>
        </p:nvSpPr>
        <p:spPr/>
        <p:txBody>
          <a:bodyPr/>
          <a:lstStyle/>
          <a:p>
            <a:fld id="{AD520699-325C-47EF-A14A-C503EDC8C316}" type="datetimeFigureOut">
              <a:rPr lang="en-US" smtClean="0"/>
              <a:t>11/25/2024</a:t>
            </a:fld>
            <a:endParaRPr lang="en-US"/>
          </a:p>
        </p:txBody>
      </p:sp>
      <p:sp>
        <p:nvSpPr>
          <p:cNvPr id="8" name="Footer Placeholder 7">
            <a:extLst>
              <a:ext uri="{FF2B5EF4-FFF2-40B4-BE49-F238E27FC236}">
                <a16:creationId xmlns:a16="http://schemas.microsoft.com/office/drawing/2014/main" id="{719CBD3D-2D0B-AD40-6D52-0EB1F145940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5844503-3A43-87AB-73DA-AC0269007732}"/>
              </a:ext>
            </a:extLst>
          </p:cNvPr>
          <p:cNvSpPr>
            <a:spLocks noGrp="1"/>
          </p:cNvSpPr>
          <p:nvPr>
            <p:ph type="sldNum" sz="quarter" idx="12"/>
          </p:nvPr>
        </p:nvSpPr>
        <p:spPr/>
        <p:txBody>
          <a:bodyPr/>
          <a:lstStyle/>
          <a:p>
            <a:fld id="{5C4146A5-B6C3-404F-B6B9-0B7E104309A2}" type="slidenum">
              <a:rPr lang="en-US" smtClean="0"/>
              <a:t>‹#›</a:t>
            </a:fld>
            <a:endParaRPr lang="en-US"/>
          </a:p>
        </p:txBody>
      </p:sp>
    </p:spTree>
    <p:extLst>
      <p:ext uri="{BB962C8B-B14F-4D97-AF65-F5344CB8AC3E}">
        <p14:creationId xmlns:p14="http://schemas.microsoft.com/office/powerpoint/2010/main" val="20804206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63866-B8EA-43E7-AAFE-C0ACDCB6AF7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C5FA9A0-76C7-29DF-3EED-7403150F57B6}"/>
              </a:ext>
            </a:extLst>
          </p:cNvPr>
          <p:cNvSpPr>
            <a:spLocks noGrp="1"/>
          </p:cNvSpPr>
          <p:nvPr>
            <p:ph type="dt" sz="half" idx="10"/>
          </p:nvPr>
        </p:nvSpPr>
        <p:spPr/>
        <p:txBody>
          <a:bodyPr/>
          <a:lstStyle/>
          <a:p>
            <a:fld id="{AD520699-325C-47EF-A14A-C503EDC8C316}" type="datetimeFigureOut">
              <a:rPr lang="en-US" smtClean="0"/>
              <a:t>11/25/2024</a:t>
            </a:fld>
            <a:endParaRPr lang="en-US"/>
          </a:p>
        </p:txBody>
      </p:sp>
      <p:sp>
        <p:nvSpPr>
          <p:cNvPr id="4" name="Footer Placeholder 3">
            <a:extLst>
              <a:ext uri="{FF2B5EF4-FFF2-40B4-BE49-F238E27FC236}">
                <a16:creationId xmlns:a16="http://schemas.microsoft.com/office/drawing/2014/main" id="{53FA4711-B9D8-4DA7-3F5F-2937F32E63A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8464012-4C83-6FE4-2E2F-899A1F963BC3}"/>
              </a:ext>
            </a:extLst>
          </p:cNvPr>
          <p:cNvSpPr>
            <a:spLocks noGrp="1"/>
          </p:cNvSpPr>
          <p:nvPr>
            <p:ph type="sldNum" sz="quarter" idx="12"/>
          </p:nvPr>
        </p:nvSpPr>
        <p:spPr/>
        <p:txBody>
          <a:bodyPr/>
          <a:lstStyle/>
          <a:p>
            <a:fld id="{5C4146A5-B6C3-404F-B6B9-0B7E104309A2}" type="slidenum">
              <a:rPr lang="en-US" smtClean="0"/>
              <a:t>‹#›</a:t>
            </a:fld>
            <a:endParaRPr lang="en-US"/>
          </a:p>
        </p:txBody>
      </p:sp>
    </p:spTree>
    <p:extLst>
      <p:ext uri="{BB962C8B-B14F-4D97-AF65-F5344CB8AC3E}">
        <p14:creationId xmlns:p14="http://schemas.microsoft.com/office/powerpoint/2010/main" val="40667298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3772E58-17B9-8848-02AD-68160A3BE9F4}"/>
              </a:ext>
            </a:extLst>
          </p:cNvPr>
          <p:cNvSpPr>
            <a:spLocks noGrp="1"/>
          </p:cNvSpPr>
          <p:nvPr>
            <p:ph type="dt" sz="half" idx="10"/>
          </p:nvPr>
        </p:nvSpPr>
        <p:spPr/>
        <p:txBody>
          <a:bodyPr/>
          <a:lstStyle/>
          <a:p>
            <a:fld id="{AD520699-325C-47EF-A14A-C503EDC8C316}" type="datetimeFigureOut">
              <a:rPr lang="en-US" smtClean="0"/>
              <a:t>11/25/2024</a:t>
            </a:fld>
            <a:endParaRPr lang="en-US"/>
          </a:p>
        </p:txBody>
      </p:sp>
      <p:sp>
        <p:nvSpPr>
          <p:cNvPr id="3" name="Footer Placeholder 2">
            <a:extLst>
              <a:ext uri="{FF2B5EF4-FFF2-40B4-BE49-F238E27FC236}">
                <a16:creationId xmlns:a16="http://schemas.microsoft.com/office/drawing/2014/main" id="{9E3B0577-7E16-FB2E-20FE-66745CC4114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0211DB7-96BD-507B-A373-E5EE18EAC711}"/>
              </a:ext>
            </a:extLst>
          </p:cNvPr>
          <p:cNvSpPr>
            <a:spLocks noGrp="1"/>
          </p:cNvSpPr>
          <p:nvPr>
            <p:ph type="sldNum" sz="quarter" idx="12"/>
          </p:nvPr>
        </p:nvSpPr>
        <p:spPr/>
        <p:txBody>
          <a:bodyPr/>
          <a:lstStyle/>
          <a:p>
            <a:fld id="{5C4146A5-B6C3-404F-B6B9-0B7E104309A2}" type="slidenum">
              <a:rPr lang="en-US" smtClean="0"/>
              <a:t>‹#›</a:t>
            </a:fld>
            <a:endParaRPr lang="en-US"/>
          </a:p>
        </p:txBody>
      </p:sp>
    </p:spTree>
    <p:extLst>
      <p:ext uri="{BB962C8B-B14F-4D97-AF65-F5344CB8AC3E}">
        <p14:creationId xmlns:p14="http://schemas.microsoft.com/office/powerpoint/2010/main" val="7781053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6427C-6ACD-F4BE-743A-ECE7D1099CD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44377A3-967A-AC6D-B276-D671B54B059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FE42B6-D515-9AF2-0B13-BD1F0E869C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9A26114-7679-AAAD-B64C-F1205DA4D95E}"/>
              </a:ext>
            </a:extLst>
          </p:cNvPr>
          <p:cNvSpPr>
            <a:spLocks noGrp="1"/>
          </p:cNvSpPr>
          <p:nvPr>
            <p:ph type="dt" sz="half" idx="10"/>
          </p:nvPr>
        </p:nvSpPr>
        <p:spPr/>
        <p:txBody>
          <a:bodyPr/>
          <a:lstStyle/>
          <a:p>
            <a:fld id="{AD520699-325C-47EF-A14A-C503EDC8C316}" type="datetimeFigureOut">
              <a:rPr lang="en-US" smtClean="0"/>
              <a:t>11/25/2024</a:t>
            </a:fld>
            <a:endParaRPr lang="en-US"/>
          </a:p>
        </p:txBody>
      </p:sp>
      <p:sp>
        <p:nvSpPr>
          <p:cNvPr id="6" name="Footer Placeholder 5">
            <a:extLst>
              <a:ext uri="{FF2B5EF4-FFF2-40B4-BE49-F238E27FC236}">
                <a16:creationId xmlns:a16="http://schemas.microsoft.com/office/drawing/2014/main" id="{C9CC57BA-D2FD-ACDA-3C51-5F1C69EC62E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9658C2A-00B0-FF9C-05CB-CF77ADF1520E}"/>
              </a:ext>
            </a:extLst>
          </p:cNvPr>
          <p:cNvSpPr>
            <a:spLocks noGrp="1"/>
          </p:cNvSpPr>
          <p:nvPr>
            <p:ph type="sldNum" sz="quarter" idx="12"/>
          </p:nvPr>
        </p:nvSpPr>
        <p:spPr/>
        <p:txBody>
          <a:bodyPr/>
          <a:lstStyle/>
          <a:p>
            <a:fld id="{5C4146A5-B6C3-404F-B6B9-0B7E104309A2}" type="slidenum">
              <a:rPr lang="en-US" smtClean="0"/>
              <a:t>‹#›</a:t>
            </a:fld>
            <a:endParaRPr lang="en-US"/>
          </a:p>
        </p:txBody>
      </p:sp>
    </p:spTree>
    <p:extLst>
      <p:ext uri="{BB962C8B-B14F-4D97-AF65-F5344CB8AC3E}">
        <p14:creationId xmlns:p14="http://schemas.microsoft.com/office/powerpoint/2010/main" val="28810071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8BE54-97AA-2429-222B-4347BA45EF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7500658-CD81-EFAE-BBD3-D74931C7800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F82ED17-011E-5464-835E-42F4321888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A07CB25-36EA-E72F-CB57-00D176B21660}"/>
              </a:ext>
            </a:extLst>
          </p:cNvPr>
          <p:cNvSpPr>
            <a:spLocks noGrp="1"/>
          </p:cNvSpPr>
          <p:nvPr>
            <p:ph type="dt" sz="half" idx="10"/>
          </p:nvPr>
        </p:nvSpPr>
        <p:spPr/>
        <p:txBody>
          <a:bodyPr/>
          <a:lstStyle/>
          <a:p>
            <a:fld id="{AD520699-325C-47EF-A14A-C503EDC8C316}" type="datetimeFigureOut">
              <a:rPr lang="en-US" smtClean="0"/>
              <a:t>11/25/2024</a:t>
            </a:fld>
            <a:endParaRPr lang="en-US"/>
          </a:p>
        </p:txBody>
      </p:sp>
      <p:sp>
        <p:nvSpPr>
          <p:cNvPr id="6" name="Footer Placeholder 5">
            <a:extLst>
              <a:ext uri="{FF2B5EF4-FFF2-40B4-BE49-F238E27FC236}">
                <a16:creationId xmlns:a16="http://schemas.microsoft.com/office/drawing/2014/main" id="{D58444EA-4D9C-AE3F-6217-2E662488E81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9E34673-56C2-48D1-80C6-9961E2ECDA08}"/>
              </a:ext>
            </a:extLst>
          </p:cNvPr>
          <p:cNvSpPr>
            <a:spLocks noGrp="1"/>
          </p:cNvSpPr>
          <p:nvPr>
            <p:ph type="sldNum" sz="quarter" idx="12"/>
          </p:nvPr>
        </p:nvSpPr>
        <p:spPr/>
        <p:txBody>
          <a:bodyPr/>
          <a:lstStyle/>
          <a:p>
            <a:fld id="{5C4146A5-B6C3-404F-B6B9-0B7E104309A2}" type="slidenum">
              <a:rPr lang="en-US" smtClean="0"/>
              <a:t>‹#›</a:t>
            </a:fld>
            <a:endParaRPr lang="en-US"/>
          </a:p>
        </p:txBody>
      </p:sp>
    </p:spTree>
    <p:extLst>
      <p:ext uri="{BB962C8B-B14F-4D97-AF65-F5344CB8AC3E}">
        <p14:creationId xmlns:p14="http://schemas.microsoft.com/office/powerpoint/2010/main" val="26672811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C57BD-90E5-19F5-1265-DE776546782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28EAD4E-80C0-B749-8CF9-31849377FAB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CF67695-F503-C5F3-EFB8-9ADCE397DFF8}"/>
              </a:ext>
            </a:extLst>
          </p:cNvPr>
          <p:cNvSpPr>
            <a:spLocks noGrp="1"/>
          </p:cNvSpPr>
          <p:nvPr>
            <p:ph type="dt" sz="half" idx="10"/>
          </p:nvPr>
        </p:nvSpPr>
        <p:spPr/>
        <p:txBody>
          <a:bodyPr/>
          <a:lstStyle/>
          <a:p>
            <a:fld id="{AD520699-325C-47EF-A14A-C503EDC8C316}" type="datetimeFigureOut">
              <a:rPr lang="en-US" smtClean="0"/>
              <a:t>11/25/2024</a:t>
            </a:fld>
            <a:endParaRPr lang="en-US"/>
          </a:p>
        </p:txBody>
      </p:sp>
      <p:sp>
        <p:nvSpPr>
          <p:cNvPr id="5" name="Footer Placeholder 4">
            <a:extLst>
              <a:ext uri="{FF2B5EF4-FFF2-40B4-BE49-F238E27FC236}">
                <a16:creationId xmlns:a16="http://schemas.microsoft.com/office/drawing/2014/main" id="{35A8902E-E148-9B0B-FF3C-B18D239A76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1E1491-2F19-D09D-1F09-FDF5C16119F0}"/>
              </a:ext>
            </a:extLst>
          </p:cNvPr>
          <p:cNvSpPr>
            <a:spLocks noGrp="1"/>
          </p:cNvSpPr>
          <p:nvPr>
            <p:ph type="sldNum" sz="quarter" idx="12"/>
          </p:nvPr>
        </p:nvSpPr>
        <p:spPr/>
        <p:txBody>
          <a:bodyPr/>
          <a:lstStyle/>
          <a:p>
            <a:fld id="{5C4146A5-B6C3-404F-B6B9-0B7E104309A2}" type="slidenum">
              <a:rPr lang="en-US" smtClean="0"/>
              <a:t>‹#›</a:t>
            </a:fld>
            <a:endParaRPr lang="en-US"/>
          </a:p>
        </p:txBody>
      </p:sp>
    </p:spTree>
    <p:extLst>
      <p:ext uri="{BB962C8B-B14F-4D97-AF65-F5344CB8AC3E}">
        <p14:creationId xmlns:p14="http://schemas.microsoft.com/office/powerpoint/2010/main" val="42351753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3A9B3FB-AC7B-913C-805B-D3B5E4CDE01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C7DC62F-E41F-8F15-0D90-F90A688CF66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7715F8-C403-57CA-A6B7-267207D68752}"/>
              </a:ext>
            </a:extLst>
          </p:cNvPr>
          <p:cNvSpPr>
            <a:spLocks noGrp="1"/>
          </p:cNvSpPr>
          <p:nvPr>
            <p:ph type="dt" sz="half" idx="10"/>
          </p:nvPr>
        </p:nvSpPr>
        <p:spPr/>
        <p:txBody>
          <a:bodyPr/>
          <a:lstStyle/>
          <a:p>
            <a:fld id="{AD520699-325C-47EF-A14A-C503EDC8C316}" type="datetimeFigureOut">
              <a:rPr lang="en-US" smtClean="0"/>
              <a:t>11/25/2024</a:t>
            </a:fld>
            <a:endParaRPr lang="en-US"/>
          </a:p>
        </p:txBody>
      </p:sp>
      <p:sp>
        <p:nvSpPr>
          <p:cNvPr id="5" name="Footer Placeholder 4">
            <a:extLst>
              <a:ext uri="{FF2B5EF4-FFF2-40B4-BE49-F238E27FC236}">
                <a16:creationId xmlns:a16="http://schemas.microsoft.com/office/drawing/2014/main" id="{E81783D0-A787-405E-B293-546A02A5DD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1B0D7D-D5A7-1300-0F06-30F35F63C87F}"/>
              </a:ext>
            </a:extLst>
          </p:cNvPr>
          <p:cNvSpPr>
            <a:spLocks noGrp="1"/>
          </p:cNvSpPr>
          <p:nvPr>
            <p:ph type="sldNum" sz="quarter" idx="12"/>
          </p:nvPr>
        </p:nvSpPr>
        <p:spPr/>
        <p:txBody>
          <a:bodyPr/>
          <a:lstStyle/>
          <a:p>
            <a:fld id="{5C4146A5-B6C3-404F-B6B9-0B7E104309A2}" type="slidenum">
              <a:rPr lang="en-US" smtClean="0"/>
              <a:t>‹#›</a:t>
            </a:fld>
            <a:endParaRPr lang="en-US"/>
          </a:p>
        </p:txBody>
      </p:sp>
    </p:spTree>
    <p:extLst>
      <p:ext uri="{BB962C8B-B14F-4D97-AF65-F5344CB8AC3E}">
        <p14:creationId xmlns:p14="http://schemas.microsoft.com/office/powerpoint/2010/main" val="32587568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C8797-1F3B-7879-0EFC-0F4BE4E1A08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7359231-D573-0462-A5E8-56DF2E74325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26383C2-8F64-3279-5178-30806A614ABF}"/>
              </a:ext>
            </a:extLst>
          </p:cNvPr>
          <p:cNvSpPr>
            <a:spLocks noGrp="1"/>
          </p:cNvSpPr>
          <p:nvPr>
            <p:ph type="dt" sz="half" idx="10"/>
          </p:nvPr>
        </p:nvSpPr>
        <p:spPr/>
        <p:txBody>
          <a:bodyPr/>
          <a:lstStyle/>
          <a:p>
            <a:fld id="{E278FE4F-4864-4A5B-B901-8EB3FDCE2CFF}" type="datetimeFigureOut">
              <a:rPr lang="en-GB" smtClean="0"/>
              <a:t>25/11/2024</a:t>
            </a:fld>
            <a:endParaRPr lang="en-GB"/>
          </a:p>
        </p:txBody>
      </p:sp>
      <p:sp>
        <p:nvSpPr>
          <p:cNvPr id="5" name="Footer Placeholder 4">
            <a:extLst>
              <a:ext uri="{FF2B5EF4-FFF2-40B4-BE49-F238E27FC236}">
                <a16:creationId xmlns:a16="http://schemas.microsoft.com/office/drawing/2014/main" id="{D723E4D4-1EC2-A9EA-468E-29124F8D6F2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FD7FE2A-DF90-25B9-719D-15406E0415C8}"/>
              </a:ext>
            </a:extLst>
          </p:cNvPr>
          <p:cNvSpPr>
            <a:spLocks noGrp="1"/>
          </p:cNvSpPr>
          <p:nvPr>
            <p:ph type="sldNum" sz="quarter" idx="12"/>
          </p:nvPr>
        </p:nvSpPr>
        <p:spPr/>
        <p:txBody>
          <a:bodyPr/>
          <a:lstStyle/>
          <a:p>
            <a:fld id="{7F184D5B-4663-4A54-8A0E-CA40FFC0F92E}" type="slidenum">
              <a:rPr lang="en-GB" smtClean="0"/>
              <a:t>‹#›</a:t>
            </a:fld>
            <a:endParaRPr lang="en-GB"/>
          </a:p>
        </p:txBody>
      </p:sp>
    </p:spTree>
    <p:extLst>
      <p:ext uri="{BB962C8B-B14F-4D97-AF65-F5344CB8AC3E}">
        <p14:creationId xmlns:p14="http://schemas.microsoft.com/office/powerpoint/2010/main" val="26445407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CA669-7958-C949-00A7-C50989636A1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FD72118-55B0-9FB7-5688-7A1D66038B4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A0AA502-6D64-E472-4D0B-59C36259F2D6}"/>
              </a:ext>
            </a:extLst>
          </p:cNvPr>
          <p:cNvSpPr>
            <a:spLocks noGrp="1"/>
          </p:cNvSpPr>
          <p:nvPr>
            <p:ph type="dt" sz="half" idx="10"/>
          </p:nvPr>
        </p:nvSpPr>
        <p:spPr/>
        <p:txBody>
          <a:bodyPr/>
          <a:lstStyle/>
          <a:p>
            <a:fld id="{E278FE4F-4864-4A5B-B901-8EB3FDCE2CFF}" type="datetimeFigureOut">
              <a:rPr lang="en-GB" smtClean="0"/>
              <a:t>25/11/2024</a:t>
            </a:fld>
            <a:endParaRPr lang="en-GB"/>
          </a:p>
        </p:txBody>
      </p:sp>
      <p:sp>
        <p:nvSpPr>
          <p:cNvPr id="5" name="Footer Placeholder 4">
            <a:extLst>
              <a:ext uri="{FF2B5EF4-FFF2-40B4-BE49-F238E27FC236}">
                <a16:creationId xmlns:a16="http://schemas.microsoft.com/office/drawing/2014/main" id="{21A23EF8-D8D3-5B2A-615D-E8A055F2E23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A50CA09-3A87-7992-86CB-F9424898E5A1}"/>
              </a:ext>
            </a:extLst>
          </p:cNvPr>
          <p:cNvSpPr>
            <a:spLocks noGrp="1"/>
          </p:cNvSpPr>
          <p:nvPr>
            <p:ph type="sldNum" sz="quarter" idx="12"/>
          </p:nvPr>
        </p:nvSpPr>
        <p:spPr/>
        <p:txBody>
          <a:bodyPr/>
          <a:lstStyle/>
          <a:p>
            <a:fld id="{7F184D5B-4663-4A54-8A0E-CA40FFC0F92E}" type="slidenum">
              <a:rPr lang="en-GB" smtClean="0"/>
              <a:t>‹#›</a:t>
            </a:fld>
            <a:endParaRPr lang="en-GB"/>
          </a:p>
        </p:txBody>
      </p:sp>
    </p:spTree>
    <p:extLst>
      <p:ext uri="{BB962C8B-B14F-4D97-AF65-F5344CB8AC3E}">
        <p14:creationId xmlns:p14="http://schemas.microsoft.com/office/powerpoint/2010/main" val="15356560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9226B-8AAE-328B-9E49-C140023DB33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4B2941B-6054-C885-D7BD-9AE360130BE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1CC5BAF-5980-68B4-F42B-A4D293C35834}"/>
              </a:ext>
            </a:extLst>
          </p:cNvPr>
          <p:cNvSpPr>
            <a:spLocks noGrp="1"/>
          </p:cNvSpPr>
          <p:nvPr>
            <p:ph type="dt" sz="half" idx="10"/>
          </p:nvPr>
        </p:nvSpPr>
        <p:spPr/>
        <p:txBody>
          <a:bodyPr/>
          <a:lstStyle/>
          <a:p>
            <a:fld id="{E278FE4F-4864-4A5B-B901-8EB3FDCE2CFF}" type="datetimeFigureOut">
              <a:rPr lang="en-GB" smtClean="0"/>
              <a:t>25/11/2024</a:t>
            </a:fld>
            <a:endParaRPr lang="en-GB"/>
          </a:p>
        </p:txBody>
      </p:sp>
      <p:sp>
        <p:nvSpPr>
          <p:cNvPr id="5" name="Footer Placeholder 4">
            <a:extLst>
              <a:ext uri="{FF2B5EF4-FFF2-40B4-BE49-F238E27FC236}">
                <a16:creationId xmlns:a16="http://schemas.microsoft.com/office/drawing/2014/main" id="{AD888226-8CBB-D31E-3395-9C91CE5A858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3EC8ADB-94F7-2252-77DB-220A1F4665E5}"/>
              </a:ext>
            </a:extLst>
          </p:cNvPr>
          <p:cNvSpPr>
            <a:spLocks noGrp="1"/>
          </p:cNvSpPr>
          <p:nvPr>
            <p:ph type="sldNum" sz="quarter" idx="12"/>
          </p:nvPr>
        </p:nvSpPr>
        <p:spPr/>
        <p:txBody>
          <a:bodyPr/>
          <a:lstStyle/>
          <a:p>
            <a:fld id="{7F184D5B-4663-4A54-8A0E-CA40FFC0F92E}" type="slidenum">
              <a:rPr lang="en-GB" smtClean="0"/>
              <a:t>‹#›</a:t>
            </a:fld>
            <a:endParaRPr lang="en-GB"/>
          </a:p>
        </p:txBody>
      </p:sp>
    </p:spTree>
    <p:extLst>
      <p:ext uri="{BB962C8B-B14F-4D97-AF65-F5344CB8AC3E}">
        <p14:creationId xmlns:p14="http://schemas.microsoft.com/office/powerpoint/2010/main" val="24647767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Info Slide">
    <p:spTree>
      <p:nvGrpSpPr>
        <p:cNvPr id="1" name=""/>
        <p:cNvGrpSpPr/>
        <p:nvPr/>
      </p:nvGrpSpPr>
      <p:grpSpPr>
        <a:xfrm>
          <a:off x="0" y="0"/>
          <a:ext cx="0" cy="0"/>
          <a:chOff x="0" y="0"/>
          <a:chExt cx="0" cy="0"/>
        </a:xfrm>
      </p:grpSpPr>
      <p:pic>
        <p:nvPicPr>
          <p:cNvPr id="2" name="Picture 8" descr="A picture containing table, computer&#10;&#10;Description automatically generated">
            <a:extLst>
              <a:ext uri="{FF2B5EF4-FFF2-40B4-BE49-F238E27FC236}">
                <a16:creationId xmlns:a16="http://schemas.microsoft.com/office/drawing/2014/main" id="{6A755CE8-2588-2E6E-5379-4673C68654F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406775" y="3055938"/>
            <a:ext cx="5776913" cy="169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10" descr="A picture containing sitting, food&#10;&#10;Description automatically generated">
            <a:extLst>
              <a:ext uri="{FF2B5EF4-FFF2-40B4-BE49-F238E27FC236}">
                <a16:creationId xmlns:a16="http://schemas.microsoft.com/office/drawing/2014/main" id="{0B7C9DA0-7B89-60D8-06D8-AED40F3CCA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272588" y="206375"/>
            <a:ext cx="2187575" cy="218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11" descr="A large building&#10;&#10;Description automatically generated">
            <a:extLst>
              <a:ext uri="{FF2B5EF4-FFF2-40B4-BE49-F238E27FC236}">
                <a16:creationId xmlns:a16="http://schemas.microsoft.com/office/drawing/2014/main" id="{71D79014-1E5D-80AA-3F52-EE6E5F8DC4C8}"/>
              </a:ext>
            </a:extLst>
          </p:cNvPr>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85738" y="136525"/>
            <a:ext cx="5778500" cy="209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Placeholder 1">
            <a:extLst>
              <a:ext uri="{FF2B5EF4-FFF2-40B4-BE49-F238E27FC236}">
                <a16:creationId xmlns:a16="http://schemas.microsoft.com/office/drawing/2014/main" id="{555FDFB5-C304-7889-9FD3-4AFC3390BD9F}"/>
              </a:ext>
            </a:extLst>
          </p:cNvPr>
          <p:cNvSpPr txBox="1">
            <a:spLocks/>
          </p:cNvSpPr>
          <p:nvPr userDrawn="1"/>
        </p:nvSpPr>
        <p:spPr>
          <a:xfrm rot="21016360">
            <a:off x="4905375" y="2997200"/>
            <a:ext cx="1103313" cy="958850"/>
          </a:xfrm>
          <a:prstGeom prst="rect">
            <a:avLst/>
          </a:prstGeom>
        </p:spPr>
        <p:txBody>
          <a:bodyPr anchor="ctr">
            <a:normAutofit/>
          </a:bodyPr>
          <a:lstStyle>
            <a:lvl1pPr algn="ctr" defTabSz="914400" rtl="0" eaLnBrk="1" latinLnBrk="0" hangingPunct="1">
              <a:lnSpc>
                <a:spcPct val="90000"/>
              </a:lnSpc>
              <a:spcBef>
                <a:spcPct val="0"/>
              </a:spcBef>
              <a:buNone/>
              <a:defRPr sz="2800" b="1" kern="1200">
                <a:solidFill>
                  <a:schemeClr val="bg1"/>
                </a:solidFill>
                <a:latin typeface="+mj-lt"/>
                <a:ea typeface="+mj-ea"/>
                <a:cs typeface="+mj-cs"/>
              </a:defRPr>
            </a:lvl1pPr>
          </a:lstStyle>
          <a:p>
            <a:pPr fontAlgn="auto">
              <a:spcAft>
                <a:spcPts val="0"/>
              </a:spcAft>
              <a:defRPr/>
            </a:pPr>
            <a:r>
              <a:rPr lang="en-US" sz="1800" dirty="0"/>
              <a:t>Semester</a:t>
            </a:r>
          </a:p>
        </p:txBody>
      </p:sp>
      <p:sp>
        <p:nvSpPr>
          <p:cNvPr id="6" name="Title Placeholder 1">
            <a:extLst>
              <a:ext uri="{FF2B5EF4-FFF2-40B4-BE49-F238E27FC236}">
                <a16:creationId xmlns:a16="http://schemas.microsoft.com/office/drawing/2014/main" id="{E4747746-B2CA-12EE-05BD-795058211EB6}"/>
              </a:ext>
            </a:extLst>
          </p:cNvPr>
          <p:cNvSpPr txBox="1">
            <a:spLocks/>
          </p:cNvSpPr>
          <p:nvPr userDrawn="1"/>
        </p:nvSpPr>
        <p:spPr>
          <a:xfrm>
            <a:off x="6686550" y="3463925"/>
            <a:ext cx="2266950" cy="958850"/>
          </a:xfrm>
          <a:prstGeom prst="rect">
            <a:avLst/>
          </a:prstGeom>
        </p:spPr>
        <p:txBody>
          <a:bodyPr anchor="ctr">
            <a:normAutofit/>
          </a:bodyPr>
          <a:lstStyle>
            <a:lvl1pPr algn="ctr" defTabSz="914400" rtl="0" eaLnBrk="1" latinLnBrk="0" hangingPunct="1">
              <a:lnSpc>
                <a:spcPct val="90000"/>
              </a:lnSpc>
              <a:spcBef>
                <a:spcPct val="0"/>
              </a:spcBef>
              <a:buNone/>
              <a:defRPr sz="2800" b="1" kern="1200">
                <a:solidFill>
                  <a:schemeClr val="bg1"/>
                </a:solidFill>
                <a:latin typeface="+mj-lt"/>
                <a:ea typeface="+mj-ea"/>
                <a:cs typeface="+mj-cs"/>
              </a:defRPr>
            </a:lvl1pPr>
          </a:lstStyle>
          <a:p>
            <a:pPr algn="l" fontAlgn="auto">
              <a:spcAft>
                <a:spcPts val="0"/>
              </a:spcAft>
              <a:defRPr/>
            </a:pPr>
            <a:r>
              <a:rPr lang="en-US" sz="2400" dirty="0">
                <a:solidFill>
                  <a:schemeClr val="tx1"/>
                </a:solidFill>
              </a:rPr>
              <a:t>Block</a:t>
            </a:r>
          </a:p>
          <a:p>
            <a:pPr algn="l" fontAlgn="auto">
              <a:spcAft>
                <a:spcPts val="0"/>
              </a:spcAft>
              <a:defRPr/>
            </a:pPr>
            <a:r>
              <a:rPr lang="en-US" sz="2400" dirty="0">
                <a:solidFill>
                  <a:schemeClr val="tx1"/>
                </a:solidFill>
              </a:rPr>
              <a:t>Module </a:t>
            </a:r>
          </a:p>
        </p:txBody>
      </p:sp>
      <p:sp>
        <p:nvSpPr>
          <p:cNvPr id="7" name="Date Placeholder 3">
            <a:extLst>
              <a:ext uri="{FF2B5EF4-FFF2-40B4-BE49-F238E27FC236}">
                <a16:creationId xmlns:a16="http://schemas.microsoft.com/office/drawing/2014/main" id="{20F76EF4-9D5A-B4F6-68C6-8415DD2A44EF}"/>
              </a:ext>
            </a:extLst>
          </p:cNvPr>
          <p:cNvSpPr>
            <a:spLocks noGrp="1"/>
          </p:cNvSpPr>
          <p:nvPr>
            <p:ph type="dt" sz="half" idx="10"/>
          </p:nvPr>
        </p:nvSpPr>
        <p:spPr/>
        <p:txBody>
          <a:bodyPr/>
          <a:lstStyle>
            <a:lvl1pPr>
              <a:defRPr/>
            </a:lvl1pPr>
          </a:lstStyle>
          <a:p>
            <a:pPr>
              <a:defRPr/>
            </a:pPr>
            <a:fld id="{682E9D8A-516F-44CD-A93D-D7F809E422B4}" type="datetimeFigureOut">
              <a:rPr lang="en-US"/>
              <a:pPr>
                <a:defRPr/>
              </a:pPr>
              <a:t>11/25/2024</a:t>
            </a:fld>
            <a:endParaRPr lang="en-US"/>
          </a:p>
        </p:txBody>
      </p:sp>
      <p:sp>
        <p:nvSpPr>
          <p:cNvPr id="8" name="Footer Placeholder 4">
            <a:extLst>
              <a:ext uri="{FF2B5EF4-FFF2-40B4-BE49-F238E27FC236}">
                <a16:creationId xmlns:a16="http://schemas.microsoft.com/office/drawing/2014/main" id="{718638CB-E0AA-D567-26AA-04AA40BBCD75}"/>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997DA4F9-3602-78D0-9737-4E4784AE795B}"/>
              </a:ext>
            </a:extLst>
          </p:cNvPr>
          <p:cNvSpPr>
            <a:spLocks noGrp="1"/>
          </p:cNvSpPr>
          <p:nvPr>
            <p:ph type="sldNum" sz="quarter" idx="12"/>
          </p:nvPr>
        </p:nvSpPr>
        <p:spPr/>
        <p:txBody>
          <a:bodyPr/>
          <a:lstStyle>
            <a:lvl1pPr>
              <a:defRPr/>
            </a:lvl1pPr>
          </a:lstStyle>
          <a:p>
            <a:pPr>
              <a:defRPr/>
            </a:pPr>
            <a:fld id="{9C46E56F-7D83-453B-A508-4D2148DA3182}" type="slidenum">
              <a:rPr lang="en-US" altLang="en-US"/>
              <a:pPr>
                <a:defRPr/>
              </a:pPr>
              <a:t>‹#›</a:t>
            </a:fld>
            <a:endParaRPr lang="en-US" altLang="en-US"/>
          </a:p>
        </p:txBody>
      </p:sp>
    </p:spTree>
    <p:extLst>
      <p:ext uri="{BB962C8B-B14F-4D97-AF65-F5344CB8AC3E}">
        <p14:creationId xmlns:p14="http://schemas.microsoft.com/office/powerpoint/2010/main" val="41372819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3" name="Picture 8" descr="A picture containing screenshot, table, drawing&#10;&#10;Description automatically generated">
            <a:extLst>
              <a:ext uri="{FF2B5EF4-FFF2-40B4-BE49-F238E27FC236}">
                <a16:creationId xmlns:a16="http://schemas.microsoft.com/office/drawing/2014/main" id="{62556749-6957-238B-D379-8D01ACBEF62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344863" y="2711450"/>
            <a:ext cx="5502275" cy="162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10" descr="A picture containing sitting, food&#10;&#10;Description automatically generated">
            <a:extLst>
              <a:ext uri="{FF2B5EF4-FFF2-40B4-BE49-F238E27FC236}">
                <a16:creationId xmlns:a16="http://schemas.microsoft.com/office/drawing/2014/main" id="{93178604-5E3E-5F66-3343-6A2A15F5274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33363" y="136525"/>
            <a:ext cx="1362075" cy="136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609289" y="2895394"/>
            <a:ext cx="2973420" cy="1067211"/>
          </a:xfrm>
          <a:prstGeom prst="rect">
            <a:avLst/>
          </a:prstGeom>
        </p:spPr>
        <p:txBody>
          <a:bodyPr anchor="b"/>
          <a:lstStyle>
            <a:lvl1pPr algn="ctr">
              <a:defRPr sz="6000">
                <a:solidFill>
                  <a:schemeClr val="tx1"/>
                </a:solidFill>
                <a:latin typeface="+mn-lt"/>
              </a:defRPr>
            </a:lvl1pPr>
          </a:lstStyle>
          <a:p>
            <a:r>
              <a:rPr lang="en-US"/>
              <a:t>Click to edit Master title style</a:t>
            </a:r>
            <a:endParaRPr lang="en-US" dirty="0"/>
          </a:p>
        </p:txBody>
      </p:sp>
      <p:sp>
        <p:nvSpPr>
          <p:cNvPr id="5" name="Date Placeholder 3">
            <a:extLst>
              <a:ext uri="{FF2B5EF4-FFF2-40B4-BE49-F238E27FC236}">
                <a16:creationId xmlns:a16="http://schemas.microsoft.com/office/drawing/2014/main" id="{A0E7DA10-0257-9F5B-96A5-DED9F58677BF}"/>
              </a:ext>
            </a:extLst>
          </p:cNvPr>
          <p:cNvSpPr>
            <a:spLocks noGrp="1"/>
          </p:cNvSpPr>
          <p:nvPr>
            <p:ph type="dt" sz="half" idx="10"/>
          </p:nvPr>
        </p:nvSpPr>
        <p:spPr/>
        <p:txBody>
          <a:bodyPr/>
          <a:lstStyle>
            <a:lvl1pPr>
              <a:defRPr/>
            </a:lvl1pPr>
          </a:lstStyle>
          <a:p>
            <a:pPr>
              <a:defRPr/>
            </a:pPr>
            <a:fld id="{411D19F3-7FD2-4878-BB36-019BF733686B}" type="datetimeFigureOut">
              <a:rPr lang="en-US"/>
              <a:pPr>
                <a:defRPr/>
              </a:pPr>
              <a:t>11/25/2024</a:t>
            </a:fld>
            <a:endParaRPr lang="en-US"/>
          </a:p>
        </p:txBody>
      </p:sp>
      <p:sp>
        <p:nvSpPr>
          <p:cNvPr id="6" name="Footer Placeholder 4">
            <a:extLst>
              <a:ext uri="{FF2B5EF4-FFF2-40B4-BE49-F238E27FC236}">
                <a16:creationId xmlns:a16="http://schemas.microsoft.com/office/drawing/2014/main" id="{1D828EA0-96A8-53A7-4024-67F852ED566C}"/>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A5F57F6C-C1C4-E6DE-E35C-43B2E36D5E98}"/>
              </a:ext>
            </a:extLst>
          </p:cNvPr>
          <p:cNvSpPr>
            <a:spLocks noGrp="1"/>
          </p:cNvSpPr>
          <p:nvPr>
            <p:ph type="sldNum" sz="quarter" idx="12"/>
          </p:nvPr>
        </p:nvSpPr>
        <p:spPr/>
        <p:txBody>
          <a:bodyPr/>
          <a:lstStyle>
            <a:lvl1pPr>
              <a:defRPr/>
            </a:lvl1pPr>
          </a:lstStyle>
          <a:p>
            <a:pPr>
              <a:defRPr/>
            </a:pPr>
            <a:fld id="{7B5746C5-A387-4E81-B61D-3BA95A0277E3}" type="slidenum">
              <a:rPr lang="en-US" altLang="en-US"/>
              <a:pPr>
                <a:defRPr/>
              </a:pPr>
              <a:t>‹#›</a:t>
            </a:fld>
            <a:endParaRPr lang="en-US" altLang="en-US"/>
          </a:p>
        </p:txBody>
      </p:sp>
    </p:spTree>
    <p:extLst>
      <p:ext uri="{BB962C8B-B14F-4D97-AF65-F5344CB8AC3E}">
        <p14:creationId xmlns:p14="http://schemas.microsoft.com/office/powerpoint/2010/main" val="17425189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pic>
        <p:nvPicPr>
          <p:cNvPr id="2" name="Picture 8" descr="A picture containing sitting, food&#10;&#10;Description automatically generated">
            <a:extLst>
              <a:ext uri="{FF2B5EF4-FFF2-40B4-BE49-F238E27FC236}">
                <a16:creationId xmlns:a16="http://schemas.microsoft.com/office/drawing/2014/main" id="{4246E8C5-DF9A-D496-F9C6-20A0949F65F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33363" y="136525"/>
            <a:ext cx="1362075" cy="136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70E31E-9731-DDFB-D6A7-A2CAC15E7067}"/>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1F1089C7-5A7B-7331-F43A-2AAFF952C8ED}"/>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F6CFAF8-3782-1829-79B8-B285CB03E01B}"/>
              </a:ext>
            </a:extLst>
          </p:cNvPr>
          <p:cNvSpPr>
            <a:spLocks noGrp="1"/>
          </p:cNvSpPr>
          <p:nvPr>
            <p:ph type="sldNum" sz="quarter" idx="12"/>
          </p:nvPr>
        </p:nvSpPr>
        <p:spPr/>
        <p:txBody>
          <a:bodyPr/>
          <a:lstStyle>
            <a:lvl1pPr>
              <a:defRPr/>
            </a:lvl1pPr>
          </a:lstStyle>
          <a:p>
            <a:pPr>
              <a:defRPr/>
            </a:pPr>
            <a:fld id="{493729B6-CA06-41E3-BF8E-CED1F885026B}" type="slidenum">
              <a:rPr lang="en-US" altLang="en-US"/>
              <a:pPr>
                <a:defRPr/>
              </a:pPr>
              <a:t>‹#›</a:t>
            </a:fld>
            <a:endParaRPr lang="en-US" altLang="en-US"/>
          </a:p>
        </p:txBody>
      </p:sp>
    </p:spTree>
    <p:extLst>
      <p:ext uri="{BB962C8B-B14F-4D97-AF65-F5344CB8AC3E}">
        <p14:creationId xmlns:p14="http://schemas.microsoft.com/office/powerpoint/2010/main" val="15534126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4" name="Picture 8" descr="A picture containing sitting, food&#10;&#10;Description automatically generated">
            <a:extLst>
              <a:ext uri="{FF2B5EF4-FFF2-40B4-BE49-F238E27FC236}">
                <a16:creationId xmlns:a16="http://schemas.microsoft.com/office/drawing/2014/main" id="{A58F19B6-2869-470B-815F-DF52BBE9FDC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33363" y="136525"/>
            <a:ext cx="1362075" cy="136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Date Placeholder 3">
            <a:extLst>
              <a:ext uri="{FF2B5EF4-FFF2-40B4-BE49-F238E27FC236}">
                <a16:creationId xmlns:a16="http://schemas.microsoft.com/office/drawing/2014/main" id="{079F5C85-E21F-A1F5-686C-0E5453DABB0F}"/>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C14354C7-CB76-E2A7-9527-ACCC4C3A4127}"/>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5D9AE572-077B-357B-A9C8-70E77F5F91F4}"/>
              </a:ext>
            </a:extLst>
          </p:cNvPr>
          <p:cNvSpPr>
            <a:spLocks noGrp="1"/>
          </p:cNvSpPr>
          <p:nvPr>
            <p:ph type="sldNum" sz="quarter" idx="12"/>
          </p:nvPr>
        </p:nvSpPr>
        <p:spPr/>
        <p:txBody>
          <a:bodyPr/>
          <a:lstStyle>
            <a:lvl1pPr>
              <a:defRPr/>
            </a:lvl1pPr>
          </a:lstStyle>
          <a:p>
            <a:pPr>
              <a:defRPr/>
            </a:pPr>
            <a:fld id="{56165D28-1932-42C8-95F1-1406F8EEE148}" type="slidenum">
              <a:rPr lang="en-US" altLang="en-US"/>
              <a:pPr>
                <a:defRPr/>
              </a:pPr>
              <a:t>‹#›</a:t>
            </a:fld>
            <a:endParaRPr lang="en-US" altLang="en-US"/>
          </a:p>
        </p:txBody>
      </p:sp>
    </p:spTree>
    <p:extLst>
      <p:ext uri="{BB962C8B-B14F-4D97-AF65-F5344CB8AC3E}">
        <p14:creationId xmlns:p14="http://schemas.microsoft.com/office/powerpoint/2010/main" val="41487760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pic>
        <p:nvPicPr>
          <p:cNvPr id="5" name="Picture 8" descr="A picture containing sitting, food&#10;&#10;Description automatically generated">
            <a:extLst>
              <a:ext uri="{FF2B5EF4-FFF2-40B4-BE49-F238E27FC236}">
                <a16:creationId xmlns:a16="http://schemas.microsoft.com/office/drawing/2014/main" id="{DBF74290-511A-F9FE-11CE-96477750B75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33363" y="136525"/>
            <a:ext cx="1362075" cy="136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rot="268026">
            <a:off x="3854449" y="3592612"/>
            <a:ext cx="933244" cy="985126"/>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4">
            <a:extLst>
              <a:ext uri="{FF2B5EF4-FFF2-40B4-BE49-F238E27FC236}">
                <a16:creationId xmlns:a16="http://schemas.microsoft.com/office/drawing/2014/main" id="{888C1A2D-0C08-6A99-AC68-953A1B1CD822}"/>
              </a:ext>
            </a:extLst>
          </p:cNvPr>
          <p:cNvSpPr>
            <a:spLocks noGrp="1"/>
          </p:cNvSpPr>
          <p:nvPr>
            <p:ph type="dt" sz="half" idx="10"/>
          </p:nvPr>
        </p:nvSpPr>
        <p:spPr/>
        <p:txBody>
          <a:bodyPr/>
          <a:lstStyle>
            <a:lvl1pPr>
              <a:defRPr/>
            </a:lvl1pPr>
          </a:lstStyle>
          <a:p>
            <a:pPr>
              <a:defRPr/>
            </a:pPr>
            <a:endParaRPr lang="en-US"/>
          </a:p>
        </p:txBody>
      </p:sp>
      <p:sp>
        <p:nvSpPr>
          <p:cNvPr id="7" name="Footer Placeholder 5">
            <a:extLst>
              <a:ext uri="{FF2B5EF4-FFF2-40B4-BE49-F238E27FC236}">
                <a16:creationId xmlns:a16="http://schemas.microsoft.com/office/drawing/2014/main" id="{6CEB828E-8492-F493-F3A1-F731A6F58DCB}"/>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6">
            <a:extLst>
              <a:ext uri="{FF2B5EF4-FFF2-40B4-BE49-F238E27FC236}">
                <a16:creationId xmlns:a16="http://schemas.microsoft.com/office/drawing/2014/main" id="{35661026-DDB4-FCBC-8792-931EB59596F6}"/>
              </a:ext>
            </a:extLst>
          </p:cNvPr>
          <p:cNvSpPr>
            <a:spLocks noGrp="1"/>
          </p:cNvSpPr>
          <p:nvPr>
            <p:ph type="sldNum" sz="quarter" idx="12"/>
          </p:nvPr>
        </p:nvSpPr>
        <p:spPr/>
        <p:txBody>
          <a:bodyPr/>
          <a:lstStyle>
            <a:lvl1pPr>
              <a:defRPr/>
            </a:lvl1pPr>
          </a:lstStyle>
          <a:p>
            <a:pPr>
              <a:defRPr/>
            </a:pPr>
            <a:fld id="{3A62C7C3-BFAC-4D4E-B528-4EF57EA85A52}" type="slidenum">
              <a:rPr lang="en-US" altLang="en-US"/>
              <a:pPr>
                <a:defRPr/>
              </a:pPr>
              <a:t>‹#›</a:t>
            </a:fld>
            <a:endParaRPr lang="en-US" altLang="en-US"/>
          </a:p>
        </p:txBody>
      </p:sp>
    </p:spTree>
    <p:extLst>
      <p:ext uri="{BB962C8B-B14F-4D97-AF65-F5344CB8AC3E}">
        <p14:creationId xmlns:p14="http://schemas.microsoft.com/office/powerpoint/2010/main" val="34360453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pic>
        <p:nvPicPr>
          <p:cNvPr id="7" name="Picture 8" descr="A picture containing sitting, food&#10;&#10;Description automatically generated">
            <a:extLst>
              <a:ext uri="{FF2B5EF4-FFF2-40B4-BE49-F238E27FC236}">
                <a16:creationId xmlns:a16="http://schemas.microsoft.com/office/drawing/2014/main" id="{5E084916-988D-8B5A-7EA8-98F1AE6248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33363" y="136525"/>
            <a:ext cx="1362075" cy="136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6">
            <a:extLst>
              <a:ext uri="{FF2B5EF4-FFF2-40B4-BE49-F238E27FC236}">
                <a16:creationId xmlns:a16="http://schemas.microsoft.com/office/drawing/2014/main" id="{5C204901-208F-45CC-8129-129F4DA97D0C}"/>
              </a:ext>
            </a:extLst>
          </p:cNvPr>
          <p:cNvSpPr>
            <a:spLocks noGrp="1"/>
          </p:cNvSpPr>
          <p:nvPr>
            <p:ph type="dt" sz="half" idx="10"/>
          </p:nvPr>
        </p:nvSpPr>
        <p:spPr/>
        <p:txBody>
          <a:bodyPr/>
          <a:lstStyle>
            <a:lvl1pPr>
              <a:defRPr/>
            </a:lvl1pPr>
          </a:lstStyle>
          <a:p>
            <a:pPr>
              <a:defRPr/>
            </a:pPr>
            <a:fld id="{E2B8F52C-F889-4D2D-9401-0C9943E32F9E}" type="datetimeFigureOut">
              <a:rPr lang="en-US"/>
              <a:pPr>
                <a:defRPr/>
              </a:pPr>
              <a:t>11/25/2024</a:t>
            </a:fld>
            <a:endParaRPr lang="en-US"/>
          </a:p>
        </p:txBody>
      </p:sp>
      <p:sp>
        <p:nvSpPr>
          <p:cNvPr id="9" name="Footer Placeholder 7">
            <a:extLst>
              <a:ext uri="{FF2B5EF4-FFF2-40B4-BE49-F238E27FC236}">
                <a16:creationId xmlns:a16="http://schemas.microsoft.com/office/drawing/2014/main" id="{22D77465-5942-14EA-B770-904A71DCDA19}"/>
              </a:ext>
            </a:extLst>
          </p:cNvPr>
          <p:cNvSpPr>
            <a:spLocks noGrp="1"/>
          </p:cNvSpPr>
          <p:nvPr>
            <p:ph type="ftr" sz="quarter" idx="11"/>
          </p:nvPr>
        </p:nvSpPr>
        <p:spPr/>
        <p:txBody>
          <a:bodyPr/>
          <a:lstStyle>
            <a:lvl1pPr>
              <a:defRPr/>
            </a:lvl1pPr>
          </a:lstStyle>
          <a:p>
            <a:pPr>
              <a:defRPr/>
            </a:pPr>
            <a:endParaRPr lang="en-US"/>
          </a:p>
        </p:txBody>
      </p:sp>
      <p:sp>
        <p:nvSpPr>
          <p:cNvPr id="10" name="Slide Number Placeholder 8">
            <a:extLst>
              <a:ext uri="{FF2B5EF4-FFF2-40B4-BE49-F238E27FC236}">
                <a16:creationId xmlns:a16="http://schemas.microsoft.com/office/drawing/2014/main" id="{6062FDB5-F363-FC6E-1FDB-D44A4D437181}"/>
              </a:ext>
            </a:extLst>
          </p:cNvPr>
          <p:cNvSpPr>
            <a:spLocks noGrp="1"/>
          </p:cNvSpPr>
          <p:nvPr>
            <p:ph type="sldNum" sz="quarter" idx="12"/>
          </p:nvPr>
        </p:nvSpPr>
        <p:spPr/>
        <p:txBody>
          <a:bodyPr/>
          <a:lstStyle>
            <a:lvl1pPr>
              <a:defRPr/>
            </a:lvl1pPr>
          </a:lstStyle>
          <a:p>
            <a:pPr>
              <a:defRPr/>
            </a:pPr>
            <a:fld id="{037850FE-FF7E-428B-9397-071EEBFF36A0}" type="slidenum">
              <a:rPr lang="en-US" altLang="en-US"/>
              <a:pPr>
                <a:defRPr/>
              </a:pPr>
              <a:t>‹#›</a:t>
            </a:fld>
            <a:endParaRPr lang="en-US" altLang="en-US"/>
          </a:p>
        </p:txBody>
      </p:sp>
    </p:spTree>
    <p:extLst>
      <p:ext uri="{BB962C8B-B14F-4D97-AF65-F5344CB8AC3E}">
        <p14:creationId xmlns:p14="http://schemas.microsoft.com/office/powerpoint/2010/main" val="34599461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pic>
        <p:nvPicPr>
          <p:cNvPr id="2" name="Picture 8" descr="A picture containing sitting, food&#10;&#10;Description automatically generated">
            <a:extLst>
              <a:ext uri="{FF2B5EF4-FFF2-40B4-BE49-F238E27FC236}">
                <a16:creationId xmlns:a16="http://schemas.microsoft.com/office/drawing/2014/main" id="{4A742B65-B9A1-0E2E-7899-1AEDF265811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33363" y="136525"/>
            <a:ext cx="1362075" cy="136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2">
            <a:extLst>
              <a:ext uri="{FF2B5EF4-FFF2-40B4-BE49-F238E27FC236}">
                <a16:creationId xmlns:a16="http://schemas.microsoft.com/office/drawing/2014/main" id="{BAF4B307-34F9-8ABB-0144-630EC7A252BE}"/>
              </a:ext>
            </a:extLst>
          </p:cNvPr>
          <p:cNvSpPr>
            <a:spLocks noGrp="1"/>
          </p:cNvSpPr>
          <p:nvPr>
            <p:ph type="dt" sz="half" idx="10"/>
          </p:nvPr>
        </p:nvSpPr>
        <p:spPr/>
        <p:txBody>
          <a:bodyPr/>
          <a:lstStyle>
            <a:lvl1pPr>
              <a:defRPr/>
            </a:lvl1pPr>
          </a:lstStyle>
          <a:p>
            <a:pPr>
              <a:defRPr/>
            </a:pPr>
            <a:fld id="{5CEE2376-5F4E-4CE2-A273-D5A06377EBCF}" type="datetimeFigureOut">
              <a:rPr lang="en-US"/>
              <a:pPr>
                <a:defRPr/>
              </a:pPr>
              <a:t>11/25/2024</a:t>
            </a:fld>
            <a:endParaRPr lang="en-US"/>
          </a:p>
        </p:txBody>
      </p:sp>
      <p:sp>
        <p:nvSpPr>
          <p:cNvPr id="4" name="Footer Placeholder 3">
            <a:extLst>
              <a:ext uri="{FF2B5EF4-FFF2-40B4-BE49-F238E27FC236}">
                <a16:creationId xmlns:a16="http://schemas.microsoft.com/office/drawing/2014/main" id="{BC522D74-0107-0917-1581-EC7A0E1E8D4B}"/>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4">
            <a:extLst>
              <a:ext uri="{FF2B5EF4-FFF2-40B4-BE49-F238E27FC236}">
                <a16:creationId xmlns:a16="http://schemas.microsoft.com/office/drawing/2014/main" id="{D4ED4AD9-39CB-F0A9-4996-91BCDCD4B7FA}"/>
              </a:ext>
            </a:extLst>
          </p:cNvPr>
          <p:cNvSpPr>
            <a:spLocks noGrp="1"/>
          </p:cNvSpPr>
          <p:nvPr>
            <p:ph type="sldNum" sz="quarter" idx="12"/>
          </p:nvPr>
        </p:nvSpPr>
        <p:spPr/>
        <p:txBody>
          <a:bodyPr/>
          <a:lstStyle>
            <a:lvl1pPr>
              <a:defRPr/>
            </a:lvl1pPr>
          </a:lstStyle>
          <a:p>
            <a:pPr>
              <a:defRPr/>
            </a:pPr>
            <a:fld id="{DCB2B489-95DC-4A95-9BF5-79B746FA9065}" type="slidenum">
              <a:rPr lang="en-US" altLang="en-US"/>
              <a:pPr>
                <a:defRPr/>
              </a:pPr>
              <a:t>‹#›</a:t>
            </a:fld>
            <a:endParaRPr lang="en-US" altLang="en-US"/>
          </a:p>
        </p:txBody>
      </p:sp>
    </p:spTree>
    <p:extLst>
      <p:ext uri="{BB962C8B-B14F-4D97-AF65-F5344CB8AC3E}">
        <p14:creationId xmlns:p14="http://schemas.microsoft.com/office/powerpoint/2010/main" val="138276037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pic>
        <p:nvPicPr>
          <p:cNvPr id="2" name="Picture 8" descr="A picture containing sitting, food&#10;&#10;Description automatically generated">
            <a:extLst>
              <a:ext uri="{FF2B5EF4-FFF2-40B4-BE49-F238E27FC236}">
                <a16:creationId xmlns:a16="http://schemas.microsoft.com/office/drawing/2014/main" id="{102CCF5C-1751-15FC-4DEA-7792A83417C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33363" y="136525"/>
            <a:ext cx="1362075" cy="136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1">
            <a:extLst>
              <a:ext uri="{FF2B5EF4-FFF2-40B4-BE49-F238E27FC236}">
                <a16:creationId xmlns:a16="http://schemas.microsoft.com/office/drawing/2014/main" id="{56F0E03E-E27F-2C2B-3C00-ABFDC87C4E6A}"/>
              </a:ext>
            </a:extLst>
          </p:cNvPr>
          <p:cNvSpPr>
            <a:spLocks noGrp="1"/>
          </p:cNvSpPr>
          <p:nvPr>
            <p:ph type="dt" sz="half" idx="10"/>
          </p:nvPr>
        </p:nvSpPr>
        <p:spPr/>
        <p:txBody>
          <a:bodyPr/>
          <a:lstStyle>
            <a:lvl1pPr>
              <a:defRPr/>
            </a:lvl1pPr>
          </a:lstStyle>
          <a:p>
            <a:pPr>
              <a:defRPr/>
            </a:pPr>
            <a:endParaRPr lang="en-US"/>
          </a:p>
        </p:txBody>
      </p:sp>
      <p:sp>
        <p:nvSpPr>
          <p:cNvPr id="4" name="Footer Placeholder 2">
            <a:extLst>
              <a:ext uri="{FF2B5EF4-FFF2-40B4-BE49-F238E27FC236}">
                <a16:creationId xmlns:a16="http://schemas.microsoft.com/office/drawing/2014/main" id="{CEB73347-90D8-9DE5-DED0-F2AE523BD270}"/>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3">
            <a:extLst>
              <a:ext uri="{FF2B5EF4-FFF2-40B4-BE49-F238E27FC236}">
                <a16:creationId xmlns:a16="http://schemas.microsoft.com/office/drawing/2014/main" id="{01F69F08-D731-8020-8D1D-03442C470DF6}"/>
              </a:ext>
            </a:extLst>
          </p:cNvPr>
          <p:cNvSpPr>
            <a:spLocks noGrp="1"/>
          </p:cNvSpPr>
          <p:nvPr>
            <p:ph type="sldNum" sz="quarter" idx="12"/>
          </p:nvPr>
        </p:nvSpPr>
        <p:spPr/>
        <p:txBody>
          <a:bodyPr/>
          <a:lstStyle>
            <a:lvl1pPr>
              <a:defRPr/>
            </a:lvl1pPr>
          </a:lstStyle>
          <a:p>
            <a:pPr>
              <a:defRPr/>
            </a:pPr>
            <a:fld id="{8DCDE420-19D6-4944-A3C0-6DBB0E42DEEF}" type="slidenum">
              <a:rPr lang="en-US" altLang="en-US"/>
              <a:pPr>
                <a:defRPr/>
              </a:pPr>
              <a:t>‹#›</a:t>
            </a:fld>
            <a:endParaRPr lang="en-US" altLang="en-US"/>
          </a:p>
        </p:txBody>
      </p:sp>
    </p:spTree>
    <p:extLst>
      <p:ext uri="{BB962C8B-B14F-4D97-AF65-F5344CB8AC3E}">
        <p14:creationId xmlns:p14="http://schemas.microsoft.com/office/powerpoint/2010/main" val="22666979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pic>
        <p:nvPicPr>
          <p:cNvPr id="5" name="Picture 8" descr="A picture containing sitting, food&#10;&#10;Description automatically generated">
            <a:extLst>
              <a:ext uri="{FF2B5EF4-FFF2-40B4-BE49-F238E27FC236}">
                <a16:creationId xmlns:a16="http://schemas.microsoft.com/office/drawing/2014/main" id="{BCC73B81-E7A4-B922-7B90-0F845C09367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33363" y="136525"/>
            <a:ext cx="1362075" cy="136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Date Placeholder 4">
            <a:extLst>
              <a:ext uri="{FF2B5EF4-FFF2-40B4-BE49-F238E27FC236}">
                <a16:creationId xmlns:a16="http://schemas.microsoft.com/office/drawing/2014/main" id="{C132BBE4-6A47-F920-1B70-5666915DEB14}"/>
              </a:ext>
            </a:extLst>
          </p:cNvPr>
          <p:cNvSpPr>
            <a:spLocks noGrp="1"/>
          </p:cNvSpPr>
          <p:nvPr>
            <p:ph type="dt" sz="half" idx="10"/>
          </p:nvPr>
        </p:nvSpPr>
        <p:spPr/>
        <p:txBody>
          <a:bodyPr/>
          <a:lstStyle>
            <a:lvl1pPr>
              <a:defRPr/>
            </a:lvl1pPr>
          </a:lstStyle>
          <a:p>
            <a:pPr>
              <a:defRPr/>
            </a:pPr>
            <a:fld id="{B36417F8-637E-4945-84E9-BFC043FD6348}" type="datetimeFigureOut">
              <a:rPr lang="en-US"/>
              <a:pPr>
                <a:defRPr/>
              </a:pPr>
              <a:t>11/25/2024</a:t>
            </a:fld>
            <a:endParaRPr lang="en-US"/>
          </a:p>
        </p:txBody>
      </p:sp>
      <p:sp>
        <p:nvSpPr>
          <p:cNvPr id="7" name="Footer Placeholder 5">
            <a:extLst>
              <a:ext uri="{FF2B5EF4-FFF2-40B4-BE49-F238E27FC236}">
                <a16:creationId xmlns:a16="http://schemas.microsoft.com/office/drawing/2014/main" id="{B154CB49-66F3-4F5C-D3EF-FF1EA60B9D70}"/>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6">
            <a:extLst>
              <a:ext uri="{FF2B5EF4-FFF2-40B4-BE49-F238E27FC236}">
                <a16:creationId xmlns:a16="http://schemas.microsoft.com/office/drawing/2014/main" id="{ACA5EB9E-FB6A-E152-1B75-6A216D58B736}"/>
              </a:ext>
            </a:extLst>
          </p:cNvPr>
          <p:cNvSpPr>
            <a:spLocks noGrp="1"/>
          </p:cNvSpPr>
          <p:nvPr>
            <p:ph type="sldNum" sz="quarter" idx="12"/>
          </p:nvPr>
        </p:nvSpPr>
        <p:spPr/>
        <p:txBody>
          <a:bodyPr/>
          <a:lstStyle>
            <a:lvl1pPr>
              <a:defRPr/>
            </a:lvl1pPr>
          </a:lstStyle>
          <a:p>
            <a:pPr>
              <a:defRPr/>
            </a:pPr>
            <a:fld id="{F4B511BE-8335-414D-8AFB-D65586949587}" type="slidenum">
              <a:rPr lang="en-US" altLang="en-US"/>
              <a:pPr>
                <a:defRPr/>
              </a:pPr>
              <a:t>‹#›</a:t>
            </a:fld>
            <a:endParaRPr lang="en-US" altLang="en-US"/>
          </a:p>
        </p:txBody>
      </p:sp>
    </p:spTree>
    <p:extLst>
      <p:ext uri="{BB962C8B-B14F-4D97-AF65-F5344CB8AC3E}">
        <p14:creationId xmlns:p14="http://schemas.microsoft.com/office/powerpoint/2010/main" val="18738137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5" name="Picture 8" descr="A picture containing sitting, food&#10;&#10;Description automatically generated">
            <a:extLst>
              <a:ext uri="{FF2B5EF4-FFF2-40B4-BE49-F238E27FC236}">
                <a16:creationId xmlns:a16="http://schemas.microsoft.com/office/drawing/2014/main" id="{6D7F18B6-3CB9-52D1-1839-F92702ED537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33363" y="136525"/>
            <a:ext cx="1362075" cy="136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Date Placeholder 4">
            <a:extLst>
              <a:ext uri="{FF2B5EF4-FFF2-40B4-BE49-F238E27FC236}">
                <a16:creationId xmlns:a16="http://schemas.microsoft.com/office/drawing/2014/main" id="{69F67D7F-8A76-CA17-9696-76E75287BC71}"/>
              </a:ext>
            </a:extLst>
          </p:cNvPr>
          <p:cNvSpPr>
            <a:spLocks noGrp="1"/>
          </p:cNvSpPr>
          <p:nvPr>
            <p:ph type="dt" sz="half" idx="10"/>
          </p:nvPr>
        </p:nvSpPr>
        <p:spPr/>
        <p:txBody>
          <a:bodyPr/>
          <a:lstStyle>
            <a:lvl1pPr>
              <a:defRPr/>
            </a:lvl1pPr>
          </a:lstStyle>
          <a:p>
            <a:pPr>
              <a:defRPr/>
            </a:pPr>
            <a:fld id="{2D463E40-027E-4C49-B9EC-D030961395EE}" type="datetimeFigureOut">
              <a:rPr lang="en-US"/>
              <a:pPr>
                <a:defRPr/>
              </a:pPr>
              <a:t>11/25/2024</a:t>
            </a:fld>
            <a:endParaRPr lang="en-US"/>
          </a:p>
        </p:txBody>
      </p:sp>
      <p:sp>
        <p:nvSpPr>
          <p:cNvPr id="7" name="Footer Placeholder 5">
            <a:extLst>
              <a:ext uri="{FF2B5EF4-FFF2-40B4-BE49-F238E27FC236}">
                <a16:creationId xmlns:a16="http://schemas.microsoft.com/office/drawing/2014/main" id="{44B2D84B-6497-E2A8-2721-A9116E2473EE}"/>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6">
            <a:extLst>
              <a:ext uri="{FF2B5EF4-FFF2-40B4-BE49-F238E27FC236}">
                <a16:creationId xmlns:a16="http://schemas.microsoft.com/office/drawing/2014/main" id="{7E55F20A-375D-B87E-65AF-A1B577C7AA0A}"/>
              </a:ext>
            </a:extLst>
          </p:cNvPr>
          <p:cNvSpPr>
            <a:spLocks noGrp="1"/>
          </p:cNvSpPr>
          <p:nvPr>
            <p:ph type="sldNum" sz="quarter" idx="12"/>
          </p:nvPr>
        </p:nvSpPr>
        <p:spPr/>
        <p:txBody>
          <a:bodyPr/>
          <a:lstStyle>
            <a:lvl1pPr>
              <a:defRPr/>
            </a:lvl1pPr>
          </a:lstStyle>
          <a:p>
            <a:pPr>
              <a:defRPr/>
            </a:pPr>
            <a:fld id="{EC6C9B95-38EE-458B-A823-FD263ECB867B}" type="slidenum">
              <a:rPr lang="en-US" altLang="en-US"/>
              <a:pPr>
                <a:defRPr/>
              </a:pPr>
              <a:t>‹#›</a:t>
            </a:fld>
            <a:endParaRPr lang="en-US" altLang="en-US"/>
          </a:p>
        </p:txBody>
      </p:sp>
    </p:spTree>
    <p:extLst>
      <p:ext uri="{BB962C8B-B14F-4D97-AF65-F5344CB8AC3E}">
        <p14:creationId xmlns:p14="http://schemas.microsoft.com/office/powerpoint/2010/main" val="233706618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1139D52-D6A3-EB54-3968-48DCA4C81C44}"/>
              </a:ext>
            </a:extLst>
          </p:cNvPr>
          <p:cNvSpPr txBox="1"/>
          <p:nvPr userDrawn="1"/>
        </p:nvSpPr>
        <p:spPr>
          <a:xfrm>
            <a:off x="2" y="260648"/>
            <a:ext cx="430887" cy="6192688"/>
          </a:xfrm>
          <a:prstGeom prst="rect">
            <a:avLst/>
          </a:prstGeom>
          <a:noFill/>
        </p:spPr>
        <p:txBody>
          <a:bodyPr vert="vert270" rtlCol="1">
            <a:spAutoFit/>
          </a:bodyPr>
          <a:lstStyle/>
          <a:p>
            <a:pPr algn="ctr" eaLnBrk="1" fontAlgn="auto" hangingPunct="1">
              <a:spcBef>
                <a:spcPts val="0"/>
              </a:spcBef>
              <a:spcAft>
                <a:spcPts val="0"/>
              </a:spcAft>
              <a:defRPr/>
            </a:pPr>
            <a:r>
              <a:rPr lang="en-US" sz="1600" b="1" dirty="0">
                <a:solidFill>
                  <a:schemeClr val="tx1">
                    <a:lumMod val="50000"/>
                    <a:lumOff val="50000"/>
                  </a:schemeClr>
                </a:solidFill>
              </a:rPr>
              <a:t>Level 2-   Semester 3-   Module 5A</a:t>
            </a:r>
            <a:endParaRPr lang="ar-EG" sz="1600" b="1" dirty="0">
              <a:solidFill>
                <a:schemeClr val="tx1">
                  <a:lumMod val="50000"/>
                  <a:lumOff val="50000"/>
                </a:schemeClr>
              </a:solidFill>
            </a:endParaRPr>
          </a:p>
        </p:txBody>
      </p:sp>
      <p:sp>
        <p:nvSpPr>
          <p:cNvPr id="5" name="Rectangle 4">
            <a:extLst>
              <a:ext uri="{FF2B5EF4-FFF2-40B4-BE49-F238E27FC236}">
                <a16:creationId xmlns:a16="http://schemas.microsoft.com/office/drawing/2014/main" id="{59F04379-C89B-C6E5-BA56-5345DECE723E}"/>
              </a:ext>
            </a:extLst>
          </p:cNvPr>
          <p:cNvSpPr/>
          <p:nvPr userDrawn="1"/>
        </p:nvSpPr>
        <p:spPr>
          <a:xfrm>
            <a:off x="0" y="6500813"/>
            <a:ext cx="12192000" cy="357187"/>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eaLnBrk="1" fontAlgn="auto" hangingPunct="1">
              <a:spcBef>
                <a:spcPts val="0"/>
              </a:spcBef>
              <a:spcAft>
                <a:spcPts val="0"/>
              </a:spcAft>
              <a:defRPr/>
            </a:pPr>
            <a:r>
              <a:rPr lang="en-US" dirty="0">
                <a:solidFill>
                  <a:schemeClr val="tx2">
                    <a:lumMod val="75000"/>
                  </a:schemeClr>
                </a:solidFill>
              </a:rPr>
              <a:t>Reference: </a:t>
            </a:r>
            <a:endParaRPr lang="ar-EG" dirty="0">
              <a:solidFill>
                <a:schemeClr val="tx2">
                  <a:lumMod val="75000"/>
                </a:schemeClr>
              </a:solidFill>
            </a:endParaRPr>
          </a:p>
        </p:txBody>
      </p:sp>
      <p:sp>
        <p:nvSpPr>
          <p:cNvPr id="2" name="Title 1"/>
          <p:cNvSpPr>
            <a:spLocks noGrp="1"/>
          </p:cNvSpPr>
          <p:nvPr>
            <p:ph type="title"/>
          </p:nvPr>
        </p:nvSpPr>
        <p:spPr>
          <a:xfrm>
            <a:off x="2190723" y="274637"/>
            <a:ext cx="7810555" cy="1143000"/>
          </a:xfrm>
          <a:prstGeom prst="rect">
            <a:avLst/>
          </a:prstGeom>
        </p:spPr>
        <p:txBody>
          <a:bodyPr>
            <a:noAutofit/>
          </a:bodyPr>
          <a:lstStyle>
            <a:lvl1pPr>
              <a:defRPr sz="3600" b="1">
                <a:solidFill>
                  <a:schemeClr val="tx2">
                    <a:lumMod val="50000"/>
                  </a:schemeClr>
                </a:solidFill>
              </a:defRPr>
            </a:lvl1pPr>
          </a:lstStyle>
          <a:p>
            <a:r>
              <a:rPr lang="en-US" dirty="0"/>
              <a:t>Click to edit Master title style</a:t>
            </a:r>
            <a:endParaRPr lang="ar-EG" dirty="0"/>
          </a:p>
        </p:txBody>
      </p:sp>
      <p:sp>
        <p:nvSpPr>
          <p:cNvPr id="3" name="Content Placeholder 2"/>
          <p:cNvSpPr>
            <a:spLocks noGrp="1"/>
          </p:cNvSpPr>
          <p:nvPr>
            <p:ph idx="1"/>
          </p:nvPr>
        </p:nvSpPr>
        <p:spPr>
          <a:xfrm>
            <a:off x="609600" y="1600202"/>
            <a:ext cx="10972800" cy="4686319"/>
          </a:xfrm>
          <a:prstGeom prst="rect">
            <a:avLst/>
          </a:prstGeom>
        </p:spPr>
        <p:txBody>
          <a:bodyPr/>
          <a:lstStyle>
            <a:lvl1pPr algn="l" rtl="0">
              <a:lnSpc>
                <a:spcPct val="150000"/>
              </a:lnSpc>
              <a:spcBef>
                <a:spcPts val="1200"/>
              </a:spcBef>
              <a:defRPr sz="3000">
                <a:solidFill>
                  <a:schemeClr val="accent2">
                    <a:lumMod val="50000"/>
                  </a:schemeClr>
                </a:solidFill>
              </a:defRPr>
            </a:lvl1pPr>
            <a:lvl2pPr algn="l" rtl="0">
              <a:defRPr b="1">
                <a:solidFill>
                  <a:schemeClr val="tx2">
                    <a:lumMod val="75000"/>
                  </a:schemeClr>
                </a:solidFill>
                <a:latin typeface="Arial" pitchFamily="34" charset="0"/>
                <a:cs typeface="Arial" pitchFamily="34" charset="0"/>
              </a:defRPr>
            </a:lvl2pPr>
            <a:lvl3pPr algn="l" rtl="0">
              <a:defRPr>
                <a:latin typeface="Arial" pitchFamily="34" charset="0"/>
                <a:cs typeface="Arial" pitchFamily="34" charset="0"/>
              </a:defRPr>
            </a:lvl3pPr>
            <a:lvl4pPr algn="l" rtl="0">
              <a:defRPr>
                <a:latin typeface="Arial" pitchFamily="34" charset="0"/>
                <a:cs typeface="Arial" pitchFamily="34" charset="0"/>
              </a:defRPr>
            </a:lvl4pPr>
            <a:lvl5pPr algn="l" rtl="0">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ar-EG" dirty="0"/>
          </a:p>
        </p:txBody>
      </p:sp>
    </p:spTree>
    <p:extLst>
      <p:ext uri="{BB962C8B-B14F-4D97-AF65-F5344CB8AC3E}">
        <p14:creationId xmlns:p14="http://schemas.microsoft.com/office/powerpoint/2010/main" val="65220603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thank-you">
    <p:spTree>
      <p:nvGrpSpPr>
        <p:cNvPr id="1" name=""/>
        <p:cNvGrpSpPr/>
        <p:nvPr/>
      </p:nvGrpSpPr>
      <p:grpSpPr>
        <a:xfrm>
          <a:off x="0" y="0"/>
          <a:ext cx="0" cy="0"/>
          <a:chOff x="0" y="0"/>
          <a:chExt cx="0" cy="0"/>
        </a:xfrm>
      </p:grpSpPr>
    </p:spTree>
    <p:extLst>
      <p:ext uri="{BB962C8B-B14F-4D97-AF65-F5344CB8AC3E}">
        <p14:creationId xmlns:p14="http://schemas.microsoft.com/office/powerpoint/2010/main" val="40806454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theme" Target="../theme/theme3.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image" Target="../media/image4.png"/><Relationship Id="rId2" Type="http://schemas.openxmlformats.org/officeDocument/2006/relationships/slideLayout" Target="../slideLayouts/slideLayout16.xml"/><Relationship Id="rId16" Type="http://schemas.openxmlformats.org/officeDocument/2006/relationships/image" Target="../media/image3.png"/><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image" Target="../media/image2.png"/><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1">
                <a:lumMod val="5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4A1A3FE-2796-F042-5EA8-0BD92F8FCA6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9DB82EE-C933-8C1E-4966-307E089937C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EB9CF7-F298-C01E-CFB8-2EEDBC4358E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D520699-325C-47EF-A14A-C503EDC8C316}" type="datetimeFigureOut">
              <a:rPr lang="en-US" smtClean="0"/>
              <a:t>11/25/2024</a:t>
            </a:fld>
            <a:endParaRPr lang="en-US"/>
          </a:p>
        </p:txBody>
      </p:sp>
      <p:sp>
        <p:nvSpPr>
          <p:cNvPr id="5" name="Footer Placeholder 4">
            <a:extLst>
              <a:ext uri="{FF2B5EF4-FFF2-40B4-BE49-F238E27FC236}">
                <a16:creationId xmlns:a16="http://schemas.microsoft.com/office/drawing/2014/main" id="{1E07FD08-A424-59A4-798E-E9561D3F5ED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C14473D6-244A-0DD4-256B-3895E4D5836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C4146A5-B6C3-404F-B6B9-0B7E104309A2}" type="slidenum">
              <a:rPr lang="en-US" smtClean="0"/>
              <a:t>‹#›</a:t>
            </a:fld>
            <a:endParaRPr lang="en-US"/>
          </a:p>
        </p:txBody>
      </p:sp>
    </p:spTree>
    <p:extLst>
      <p:ext uri="{BB962C8B-B14F-4D97-AF65-F5344CB8AC3E}">
        <p14:creationId xmlns:p14="http://schemas.microsoft.com/office/powerpoint/2010/main" val="35195413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25F76D4-411B-3A8A-E010-94A594806F8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40EFA6B-69A2-2847-45E2-4BB784CF0D0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74684B2-F8DD-5B86-9679-5B3438399CB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78FE4F-4864-4A5B-B901-8EB3FDCE2CFF}" type="datetimeFigureOut">
              <a:rPr lang="en-GB" smtClean="0"/>
              <a:t>25/11/2024</a:t>
            </a:fld>
            <a:endParaRPr lang="en-GB"/>
          </a:p>
        </p:txBody>
      </p:sp>
      <p:sp>
        <p:nvSpPr>
          <p:cNvPr id="5" name="Footer Placeholder 4">
            <a:extLst>
              <a:ext uri="{FF2B5EF4-FFF2-40B4-BE49-F238E27FC236}">
                <a16:creationId xmlns:a16="http://schemas.microsoft.com/office/drawing/2014/main" id="{3A9CE1B8-08C2-9497-14AC-4EE5B62F32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773DAA17-FB47-224D-C48C-5F8249AA956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184D5B-4663-4A54-8A0E-CA40FFC0F92E}" type="slidenum">
              <a:rPr lang="en-GB" smtClean="0"/>
              <a:t>‹#›</a:t>
            </a:fld>
            <a:endParaRPr lang="en-GB"/>
          </a:p>
        </p:txBody>
      </p:sp>
    </p:spTree>
    <p:extLst>
      <p:ext uri="{BB962C8B-B14F-4D97-AF65-F5344CB8AC3E}">
        <p14:creationId xmlns:p14="http://schemas.microsoft.com/office/powerpoint/2010/main" val="20876036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pic>
        <p:nvPicPr>
          <p:cNvPr id="1026" name="Picture 16" descr="A picture containing table, computer&#10;&#10;Description automatically generated">
            <a:extLst>
              <a:ext uri="{FF2B5EF4-FFF2-40B4-BE49-F238E27FC236}">
                <a16:creationId xmlns:a16="http://schemas.microsoft.com/office/drawing/2014/main" id="{19F47FC9-3891-5B50-1D2A-899BD7008B98}"/>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406775" y="3055938"/>
            <a:ext cx="5776913" cy="169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Date Placeholder 3">
            <a:extLst>
              <a:ext uri="{FF2B5EF4-FFF2-40B4-BE49-F238E27FC236}">
                <a16:creationId xmlns:a16="http://schemas.microsoft.com/office/drawing/2014/main" id="{750DCFBA-23B4-CCAB-CB0A-67497502A9D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30ECE028-4FEC-4378-8B30-2A62B51D37A2}" type="datetimeFigureOut">
              <a:rPr lang="en-US"/>
              <a:pPr>
                <a:defRPr/>
              </a:pPr>
              <a:t>11/25/2024</a:t>
            </a:fld>
            <a:endParaRPr lang="en-US" dirty="0"/>
          </a:p>
        </p:txBody>
      </p:sp>
      <p:sp>
        <p:nvSpPr>
          <p:cNvPr id="5" name="Footer Placeholder 4">
            <a:extLst>
              <a:ext uri="{FF2B5EF4-FFF2-40B4-BE49-F238E27FC236}">
                <a16:creationId xmlns:a16="http://schemas.microsoft.com/office/drawing/2014/main" id="{22E2572E-8E94-CEF7-91F1-40C3DF1977D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a:extLst>
              <a:ext uri="{FF2B5EF4-FFF2-40B4-BE49-F238E27FC236}">
                <a16:creationId xmlns:a16="http://schemas.microsoft.com/office/drawing/2014/main" id="{1A9B8C49-F322-4D78-CF6D-6657CAFEA474}"/>
              </a:ext>
            </a:extLst>
          </p:cNvPr>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325CD962-93DF-45CD-97CB-EBC1CFB68D9E}" type="slidenum">
              <a:rPr lang="en-US" altLang="en-US"/>
              <a:pPr>
                <a:defRPr/>
              </a:pPr>
              <a:t>‹#›</a:t>
            </a:fld>
            <a:endParaRPr lang="en-US" altLang="en-US"/>
          </a:p>
        </p:txBody>
      </p:sp>
      <p:pic>
        <p:nvPicPr>
          <p:cNvPr id="1030" name="Picture 9" descr="A picture containing sitting, food&#10;&#10;Description automatically generated">
            <a:extLst>
              <a:ext uri="{FF2B5EF4-FFF2-40B4-BE49-F238E27FC236}">
                <a16:creationId xmlns:a16="http://schemas.microsoft.com/office/drawing/2014/main" id="{A755E06E-708F-8F2D-61C5-7518C8F3E8D5}"/>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9272588" y="206375"/>
            <a:ext cx="2187575" cy="218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1" name="Picture 13" descr="A large building&#10;&#10;Description automatically generated">
            <a:extLst>
              <a:ext uri="{FF2B5EF4-FFF2-40B4-BE49-F238E27FC236}">
                <a16:creationId xmlns:a16="http://schemas.microsoft.com/office/drawing/2014/main" id="{8487CC6A-D522-9DB9-FD26-4D9B97067834}"/>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185738" y="136525"/>
            <a:ext cx="5778500" cy="209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itle Placeholder 1">
            <a:extLst>
              <a:ext uri="{FF2B5EF4-FFF2-40B4-BE49-F238E27FC236}">
                <a16:creationId xmlns:a16="http://schemas.microsoft.com/office/drawing/2014/main" id="{FCDA2609-F20B-898D-FB1E-D1AC7658F0D3}"/>
              </a:ext>
            </a:extLst>
          </p:cNvPr>
          <p:cNvSpPr txBox="1">
            <a:spLocks/>
          </p:cNvSpPr>
          <p:nvPr userDrawn="1"/>
        </p:nvSpPr>
        <p:spPr>
          <a:xfrm>
            <a:off x="4778375" y="4640263"/>
            <a:ext cx="3179763" cy="365125"/>
          </a:xfrm>
          <a:prstGeom prst="rect">
            <a:avLst/>
          </a:prstGeom>
        </p:spPr>
        <p:txBody>
          <a:bodyPr anchor="ctr">
            <a:normAutofit fontScale="92500" lnSpcReduction="10000"/>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pPr fontAlgn="auto">
              <a:lnSpc>
                <a:spcPct val="160000"/>
              </a:lnSpc>
              <a:spcAft>
                <a:spcPts val="0"/>
              </a:spcAft>
              <a:defRPr/>
            </a:pPr>
            <a:r>
              <a:rPr lang="en-US" sz="1400" b="1" dirty="0"/>
              <a:t>Designed by Dr Amir, e-Learning Unit 2020</a:t>
            </a:r>
          </a:p>
        </p:txBody>
      </p:sp>
    </p:spTree>
    <p:extLst>
      <p:ext uri="{BB962C8B-B14F-4D97-AF65-F5344CB8AC3E}">
        <p14:creationId xmlns:p14="http://schemas.microsoft.com/office/powerpoint/2010/main" val="438029087"/>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Lst>
  <p:txStyles>
    <p:titleStyle>
      <a:lvl1pPr algn="ctr" rtl="0" eaLnBrk="0" fontAlgn="base" hangingPunct="0">
        <a:lnSpc>
          <a:spcPct val="90000"/>
        </a:lnSpc>
        <a:spcBef>
          <a:spcPct val="0"/>
        </a:spcBef>
        <a:spcAft>
          <a:spcPct val="0"/>
        </a:spcAft>
        <a:defRPr sz="2800" b="1" kern="1200">
          <a:solidFill>
            <a:schemeClr val="bg1"/>
          </a:solidFill>
          <a:latin typeface="+mj-lt"/>
          <a:ea typeface="+mj-ea"/>
          <a:cs typeface="+mj-cs"/>
        </a:defRPr>
      </a:lvl1pPr>
      <a:lvl2pPr algn="ctr" rtl="0" eaLnBrk="0" fontAlgn="base" hangingPunct="0">
        <a:lnSpc>
          <a:spcPct val="90000"/>
        </a:lnSpc>
        <a:spcBef>
          <a:spcPct val="0"/>
        </a:spcBef>
        <a:spcAft>
          <a:spcPct val="0"/>
        </a:spcAft>
        <a:defRPr sz="2800" b="1">
          <a:solidFill>
            <a:schemeClr val="bg1"/>
          </a:solidFill>
          <a:latin typeface="Calibri Light" pitchFamily="34" charset="0"/>
        </a:defRPr>
      </a:lvl2pPr>
      <a:lvl3pPr algn="ctr" rtl="0" eaLnBrk="0" fontAlgn="base" hangingPunct="0">
        <a:lnSpc>
          <a:spcPct val="90000"/>
        </a:lnSpc>
        <a:spcBef>
          <a:spcPct val="0"/>
        </a:spcBef>
        <a:spcAft>
          <a:spcPct val="0"/>
        </a:spcAft>
        <a:defRPr sz="2800" b="1">
          <a:solidFill>
            <a:schemeClr val="bg1"/>
          </a:solidFill>
          <a:latin typeface="Calibri Light" pitchFamily="34" charset="0"/>
        </a:defRPr>
      </a:lvl3pPr>
      <a:lvl4pPr algn="ctr" rtl="0" eaLnBrk="0" fontAlgn="base" hangingPunct="0">
        <a:lnSpc>
          <a:spcPct val="90000"/>
        </a:lnSpc>
        <a:spcBef>
          <a:spcPct val="0"/>
        </a:spcBef>
        <a:spcAft>
          <a:spcPct val="0"/>
        </a:spcAft>
        <a:defRPr sz="2800" b="1">
          <a:solidFill>
            <a:schemeClr val="bg1"/>
          </a:solidFill>
          <a:latin typeface="Calibri Light" pitchFamily="34" charset="0"/>
        </a:defRPr>
      </a:lvl4pPr>
      <a:lvl5pPr algn="ctr" rtl="0" eaLnBrk="0" fontAlgn="base" hangingPunct="0">
        <a:lnSpc>
          <a:spcPct val="90000"/>
        </a:lnSpc>
        <a:spcBef>
          <a:spcPct val="0"/>
        </a:spcBef>
        <a:spcAft>
          <a:spcPct val="0"/>
        </a:spcAft>
        <a:defRPr sz="2800" b="1">
          <a:solidFill>
            <a:schemeClr val="bg1"/>
          </a:solidFill>
          <a:latin typeface="Calibri Light" pitchFamily="34" charset="0"/>
        </a:defRPr>
      </a:lvl5pPr>
      <a:lvl6pPr marL="457200" algn="ctr" rtl="0" fontAlgn="base">
        <a:lnSpc>
          <a:spcPct val="90000"/>
        </a:lnSpc>
        <a:spcBef>
          <a:spcPct val="0"/>
        </a:spcBef>
        <a:spcAft>
          <a:spcPct val="0"/>
        </a:spcAft>
        <a:defRPr sz="2800" b="1">
          <a:solidFill>
            <a:schemeClr val="bg1"/>
          </a:solidFill>
          <a:latin typeface="Calibri Light" pitchFamily="34" charset="0"/>
        </a:defRPr>
      </a:lvl6pPr>
      <a:lvl7pPr marL="914400" algn="ctr" rtl="0" fontAlgn="base">
        <a:lnSpc>
          <a:spcPct val="90000"/>
        </a:lnSpc>
        <a:spcBef>
          <a:spcPct val="0"/>
        </a:spcBef>
        <a:spcAft>
          <a:spcPct val="0"/>
        </a:spcAft>
        <a:defRPr sz="2800" b="1">
          <a:solidFill>
            <a:schemeClr val="bg1"/>
          </a:solidFill>
          <a:latin typeface="Calibri Light" pitchFamily="34" charset="0"/>
        </a:defRPr>
      </a:lvl7pPr>
      <a:lvl8pPr marL="1371600" algn="ctr" rtl="0" fontAlgn="base">
        <a:lnSpc>
          <a:spcPct val="90000"/>
        </a:lnSpc>
        <a:spcBef>
          <a:spcPct val="0"/>
        </a:spcBef>
        <a:spcAft>
          <a:spcPct val="0"/>
        </a:spcAft>
        <a:defRPr sz="2800" b="1">
          <a:solidFill>
            <a:schemeClr val="bg1"/>
          </a:solidFill>
          <a:latin typeface="Calibri Light" pitchFamily="34" charset="0"/>
        </a:defRPr>
      </a:lvl8pPr>
      <a:lvl9pPr marL="1828800" algn="ctr" rtl="0" fontAlgn="base">
        <a:lnSpc>
          <a:spcPct val="90000"/>
        </a:lnSpc>
        <a:spcBef>
          <a:spcPct val="0"/>
        </a:spcBef>
        <a:spcAft>
          <a:spcPct val="0"/>
        </a:spcAft>
        <a:defRPr sz="2800" b="1">
          <a:solidFill>
            <a:schemeClr val="bg1"/>
          </a:solidFill>
          <a:latin typeface="Calibri Light"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6.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8.jpeg"/><Relationship Id="rId1" Type="http://schemas.openxmlformats.org/officeDocument/2006/relationships/slideLayout" Target="../slideLayouts/slideLayout13.xml"/><Relationship Id="rId4" Type="http://schemas.openxmlformats.org/officeDocument/2006/relationships/image" Target="../media/image17.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1C4CB-6BDE-9651-678E-5AAE2F0EBEC3}"/>
              </a:ext>
            </a:extLst>
          </p:cNvPr>
          <p:cNvSpPr>
            <a:spLocks noGrp="1"/>
          </p:cNvSpPr>
          <p:nvPr>
            <p:ph type="ctrTitle"/>
          </p:nvPr>
        </p:nvSpPr>
        <p:spPr/>
        <p:txBody>
          <a:bodyPr/>
          <a:lstStyle/>
          <a:p>
            <a:r>
              <a:rPr lang="en-US" b="1" dirty="0">
                <a:solidFill>
                  <a:srgbClr val="C00000"/>
                </a:solidFill>
              </a:rPr>
              <a:t>Schistosoma haematobium</a:t>
            </a:r>
          </a:p>
        </p:txBody>
      </p:sp>
      <p:sp>
        <p:nvSpPr>
          <p:cNvPr id="3" name="Subtitle 2">
            <a:extLst>
              <a:ext uri="{FF2B5EF4-FFF2-40B4-BE49-F238E27FC236}">
                <a16:creationId xmlns:a16="http://schemas.microsoft.com/office/drawing/2014/main" id="{DF0FD223-4C7B-F187-E7E3-BE571D4EB403}"/>
              </a:ext>
            </a:extLst>
          </p:cNvPr>
          <p:cNvSpPr>
            <a:spLocks noGrp="1"/>
          </p:cNvSpPr>
          <p:nvPr>
            <p:ph type="subTitle" idx="1"/>
          </p:nvPr>
        </p:nvSpPr>
        <p:spPr/>
        <p:txBody>
          <a:bodyPr>
            <a:normAutofit/>
          </a:bodyPr>
          <a:lstStyle/>
          <a:p>
            <a:r>
              <a:rPr lang="en-US" sz="4400" b="1" dirty="0">
                <a:solidFill>
                  <a:srgbClr val="002060"/>
                </a:solidFill>
              </a:rPr>
              <a:t>Dr. Ayat Abdelaziz</a:t>
            </a:r>
          </a:p>
        </p:txBody>
      </p:sp>
    </p:spTree>
    <p:extLst>
      <p:ext uri="{BB962C8B-B14F-4D97-AF65-F5344CB8AC3E}">
        <p14:creationId xmlns:p14="http://schemas.microsoft.com/office/powerpoint/2010/main" val="31893071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AB1462F-70C1-BB5D-0BE6-84F651A35ACA}"/>
              </a:ext>
            </a:extLst>
          </p:cNvPr>
          <p:cNvSpPr txBox="1">
            <a:spLocks/>
          </p:cNvSpPr>
          <p:nvPr/>
        </p:nvSpPr>
        <p:spPr bwMode="auto">
          <a:xfrm>
            <a:off x="1814513" y="274638"/>
            <a:ext cx="7810500" cy="9223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CA" altLang="en-US" b="1" dirty="0">
                <a:solidFill>
                  <a:srgbClr val="C00000"/>
                </a:solidFill>
                <a:latin typeface="Times New Roman" panose="02020603050405020304" pitchFamily="18" charset="0"/>
                <a:cs typeface="Times New Roman" panose="02020603050405020304" pitchFamily="18" charset="0"/>
              </a:rPr>
              <a:t>Schistosomiasis</a:t>
            </a:r>
            <a:r>
              <a:rPr lang="en-CA" altLang="en-US" dirty="0">
                <a:solidFill>
                  <a:prstClr val="black"/>
                </a:solidFill>
                <a:latin typeface="Calibri Light" panose="020F0302020204030204"/>
              </a:rPr>
              <a:t> </a:t>
            </a:r>
            <a:endParaRPr lang="ar-EG" altLang="en-US" dirty="0">
              <a:solidFill>
                <a:prstClr val="black"/>
              </a:solidFill>
              <a:latin typeface="Calibri Light" panose="020F0302020204030204"/>
            </a:endParaRPr>
          </a:p>
        </p:txBody>
      </p:sp>
      <p:sp>
        <p:nvSpPr>
          <p:cNvPr id="5" name="Content Placeholder 2">
            <a:extLst>
              <a:ext uri="{FF2B5EF4-FFF2-40B4-BE49-F238E27FC236}">
                <a16:creationId xmlns:a16="http://schemas.microsoft.com/office/drawing/2014/main" id="{683A7C7B-348C-9C08-7D56-EEA0B90A00F5}"/>
              </a:ext>
            </a:extLst>
          </p:cNvPr>
          <p:cNvSpPr txBox="1">
            <a:spLocks/>
          </p:cNvSpPr>
          <p:nvPr/>
        </p:nvSpPr>
        <p:spPr>
          <a:xfrm>
            <a:off x="258763" y="1419225"/>
            <a:ext cx="11669712" cy="47577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ysClr val="windowText" lastClr="000000"/>
                </a:solidFill>
                <a:effectLst/>
                <a:uLnTx/>
                <a:uFillTx/>
                <a:latin typeface="Times New Roman" pitchFamily="18" charset="0"/>
                <a:ea typeface="+mn-ea"/>
                <a:cs typeface="Times New Roman" pitchFamily="18" charset="0"/>
              </a:rPr>
              <a:t>A disease caused by helminth (worm) of the genus </a:t>
            </a:r>
            <a:r>
              <a:rPr kumimoji="0" lang="en-US" sz="3200" b="0" i="1" u="none" strike="noStrike" kern="1200" cap="none" spc="0" normalizeH="0" baseline="0" noProof="0" dirty="0">
                <a:ln>
                  <a:noFill/>
                </a:ln>
                <a:solidFill>
                  <a:sysClr val="windowText" lastClr="000000"/>
                </a:solidFill>
                <a:effectLst/>
                <a:uLnTx/>
                <a:uFillTx/>
                <a:latin typeface="Times New Roman" pitchFamily="18" charset="0"/>
                <a:ea typeface="+mn-ea"/>
                <a:cs typeface="Times New Roman" pitchFamily="18" charset="0"/>
              </a:rPr>
              <a:t>Schistosoma.</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0" i="1" u="none" strike="noStrike" kern="1200" cap="none" spc="0" normalizeH="0" baseline="0" noProof="0" dirty="0">
                <a:ln>
                  <a:noFill/>
                </a:ln>
                <a:solidFill>
                  <a:sysClr val="windowText" lastClr="000000"/>
                </a:solidFill>
                <a:effectLst/>
                <a:uLnTx/>
                <a:uFillTx/>
                <a:latin typeface="Times New Roman" pitchFamily="18" charset="0"/>
                <a:ea typeface="+mn-ea"/>
                <a:cs typeface="Times New Roman" pitchFamily="18" charset="0"/>
              </a:rPr>
              <a:t>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ysClr val="windowText" lastClr="000000"/>
                </a:solidFill>
                <a:effectLst/>
                <a:uLnTx/>
                <a:uFillTx/>
                <a:latin typeface="Times New Roman" pitchFamily="18" charset="0"/>
                <a:ea typeface="+mn-ea"/>
                <a:cs typeface="Times New Roman" pitchFamily="18" charset="0"/>
              </a:rPr>
              <a:t>Five species affecting human (blood fluke).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3200" b="0" i="0" u="none" strike="noStrike" kern="1200" cap="none" spc="0" normalizeH="0" baseline="0" noProof="0" dirty="0">
              <a:ln>
                <a:noFill/>
              </a:ln>
              <a:solidFill>
                <a:sysClr val="windowText" lastClr="000000"/>
              </a:solidFill>
              <a:effectLst/>
              <a:uLnTx/>
              <a:uFillTx/>
              <a:latin typeface="Times New Roman" pitchFamily="18" charset="0"/>
              <a:ea typeface="+mn-ea"/>
              <a:cs typeface="Times New Roman" pitchFamily="18"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200" b="0" i="0" u="sng" strike="noStrike" kern="1200" cap="none" spc="0" normalizeH="0" baseline="0" noProof="0" dirty="0">
                <a:ln>
                  <a:noFill/>
                </a:ln>
                <a:solidFill>
                  <a:sysClr val="windowText" lastClr="000000"/>
                </a:solidFill>
                <a:effectLst/>
                <a:uLnTx/>
                <a:uFillTx/>
                <a:latin typeface="Times New Roman" pitchFamily="18" charset="0"/>
                <a:ea typeface="+mn-ea"/>
                <a:cs typeface="Times New Roman" pitchFamily="18" charset="0"/>
              </a:rPr>
              <a:t>Most important: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sz="3200" b="0" i="1" u="none" strike="noStrike" kern="1200" cap="none" spc="0" normalizeH="0" baseline="0" noProof="0" dirty="0">
                <a:ln>
                  <a:noFill/>
                </a:ln>
                <a:solidFill>
                  <a:sysClr val="windowText" lastClr="000000"/>
                </a:solidFill>
                <a:effectLst/>
                <a:uLnTx/>
                <a:uFillTx/>
                <a:latin typeface="Times New Roman" pitchFamily="18" charset="0"/>
                <a:ea typeface="+mn-ea"/>
                <a:cs typeface="Times New Roman" pitchFamily="18" charset="0"/>
              </a:rPr>
              <a:t>S. haematobium (</a:t>
            </a:r>
            <a:r>
              <a:rPr kumimoji="0" lang="en-US" sz="2800" b="0" i="1" u="none" strike="noStrike" kern="1200" cap="none" spc="0" normalizeH="0" baseline="0" noProof="0" dirty="0">
                <a:ln>
                  <a:noFill/>
                </a:ln>
                <a:solidFill>
                  <a:sysClr val="windowText" lastClr="000000"/>
                </a:solidFill>
                <a:effectLst/>
                <a:uLnTx/>
                <a:uFillTx/>
                <a:latin typeface="Times New Roman" pitchFamily="18" charset="0"/>
                <a:ea typeface="+mn-ea"/>
                <a:cs typeface="Times New Roman" pitchFamily="18" charset="0"/>
              </a:rPr>
              <a:t>urinary schistosomiasis</a:t>
            </a:r>
            <a:r>
              <a:rPr kumimoji="0" lang="en-US" sz="3200" b="0" i="1" u="none" strike="noStrike" kern="1200" cap="none" spc="0" normalizeH="0" baseline="0" noProof="0" dirty="0">
                <a:ln>
                  <a:noFill/>
                </a:ln>
                <a:solidFill>
                  <a:sysClr val="windowText" lastClr="000000"/>
                </a:solidFill>
                <a:effectLst/>
                <a:uLnTx/>
                <a:uFillTx/>
                <a:latin typeface="Times New Roman" pitchFamily="18" charset="0"/>
                <a:ea typeface="+mn-ea"/>
                <a:cs typeface="Times New Roman" pitchFamily="18" charset="0"/>
              </a:rPr>
              <a:t>); </a:t>
            </a:r>
            <a:r>
              <a:rPr kumimoji="0" lang="en-US" sz="3200" b="0" u="none" strike="noStrike" kern="1200" cap="none" spc="0" normalizeH="0" baseline="0" noProof="0" dirty="0">
                <a:ln>
                  <a:noFill/>
                </a:ln>
                <a:solidFill>
                  <a:sysClr val="windowText" lastClr="000000"/>
                </a:solidFill>
                <a:effectLst/>
                <a:uLnTx/>
                <a:uFillTx/>
                <a:latin typeface="Times New Roman" pitchFamily="18" charset="0"/>
                <a:ea typeface="+mn-ea"/>
                <a:cs typeface="Times New Roman" pitchFamily="18" charset="0"/>
              </a:rPr>
              <a:t>present in Egypt.</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sz="3200" b="0" i="1" u="none" strike="noStrike" kern="1200" cap="none" spc="0" normalizeH="0" baseline="0" noProof="0" dirty="0">
                <a:ln>
                  <a:noFill/>
                </a:ln>
                <a:solidFill>
                  <a:sysClr val="windowText" lastClr="000000"/>
                </a:solidFill>
                <a:effectLst/>
                <a:uLnTx/>
                <a:uFillTx/>
                <a:latin typeface="Times New Roman" pitchFamily="18" charset="0"/>
                <a:ea typeface="+mn-ea"/>
                <a:cs typeface="Times New Roman" pitchFamily="18" charset="0"/>
              </a:rPr>
              <a:t>S. </a:t>
            </a:r>
            <a:r>
              <a:rPr kumimoji="0" lang="en-US" sz="3200" b="0" i="1" u="none" strike="noStrike" kern="1200" cap="none" spc="0" normalizeH="0" baseline="0" noProof="0" dirty="0" err="1">
                <a:ln>
                  <a:noFill/>
                </a:ln>
                <a:solidFill>
                  <a:sysClr val="windowText" lastClr="000000"/>
                </a:solidFill>
                <a:effectLst/>
                <a:uLnTx/>
                <a:uFillTx/>
                <a:latin typeface="Times New Roman" pitchFamily="18" charset="0"/>
                <a:ea typeface="+mn-ea"/>
                <a:cs typeface="Times New Roman" pitchFamily="18" charset="0"/>
              </a:rPr>
              <a:t>mansoni</a:t>
            </a:r>
            <a:r>
              <a:rPr kumimoji="0" lang="en-US" sz="3200" b="0" i="1" u="none" strike="noStrike" kern="1200" cap="none" spc="0" normalizeH="0" baseline="0" noProof="0" dirty="0">
                <a:ln>
                  <a:noFill/>
                </a:ln>
                <a:solidFill>
                  <a:sysClr val="windowText" lastClr="000000"/>
                </a:solidFill>
                <a:effectLst/>
                <a:uLnTx/>
                <a:uFillTx/>
                <a:latin typeface="Times New Roman" pitchFamily="18" charset="0"/>
                <a:ea typeface="+mn-ea"/>
                <a:cs typeface="Times New Roman" pitchFamily="18" charset="0"/>
              </a:rPr>
              <a:t> (</a:t>
            </a:r>
            <a:r>
              <a:rPr kumimoji="0" lang="en-US" sz="2800" b="0" i="1" u="none" strike="noStrike" kern="1200" cap="none" spc="0" normalizeH="0" baseline="0" noProof="0" dirty="0">
                <a:ln>
                  <a:noFill/>
                </a:ln>
                <a:solidFill>
                  <a:sysClr val="windowText" lastClr="000000"/>
                </a:solidFill>
                <a:effectLst/>
                <a:uLnTx/>
                <a:uFillTx/>
                <a:latin typeface="Times New Roman" pitchFamily="18" charset="0"/>
                <a:ea typeface="+mn-ea"/>
                <a:cs typeface="Times New Roman" pitchFamily="18" charset="0"/>
              </a:rPr>
              <a:t>intestinal schistosomiasis</a:t>
            </a:r>
            <a:r>
              <a:rPr kumimoji="0" lang="en-US" sz="3200" b="0" i="1" u="none" strike="noStrike" kern="1200" cap="none" spc="0" normalizeH="0" baseline="0" noProof="0" dirty="0">
                <a:ln>
                  <a:noFill/>
                </a:ln>
                <a:solidFill>
                  <a:sysClr val="windowText" lastClr="000000"/>
                </a:solidFill>
                <a:effectLst/>
                <a:uLnTx/>
                <a:uFillTx/>
                <a:latin typeface="Times New Roman" pitchFamily="18" charset="0"/>
                <a:ea typeface="+mn-ea"/>
                <a:cs typeface="Times New Roman" pitchFamily="18" charset="0"/>
              </a:rPr>
              <a:t>); </a:t>
            </a:r>
            <a:r>
              <a:rPr kumimoji="0" lang="en-US" sz="3200" b="0" i="0" u="none" strike="noStrike" kern="1200" cap="none" spc="0" normalizeH="0" baseline="0" noProof="0" dirty="0">
                <a:ln>
                  <a:noFill/>
                </a:ln>
                <a:solidFill>
                  <a:sysClr val="windowText" lastClr="000000"/>
                </a:solidFill>
                <a:effectLst/>
                <a:uLnTx/>
                <a:uFillTx/>
                <a:latin typeface="Times New Roman" pitchFamily="18" charset="0"/>
                <a:ea typeface="+mn-ea"/>
                <a:cs typeface="Times New Roman" pitchFamily="18" charset="0"/>
              </a:rPr>
              <a:t>present in Egypt.</a:t>
            </a:r>
            <a:endParaRPr kumimoji="0" lang="en-US" sz="3200" b="0" i="1" u="none" strike="noStrike" kern="1200" cap="none" spc="0" normalizeH="0" baseline="0" noProof="0" dirty="0">
              <a:ln>
                <a:noFill/>
              </a:ln>
              <a:solidFill>
                <a:sysClr val="windowText" lastClr="000000"/>
              </a:solidFill>
              <a:effectLst/>
              <a:uLnTx/>
              <a:uFillTx/>
              <a:latin typeface="Times New Roman" pitchFamily="18" charset="0"/>
              <a:ea typeface="+mn-ea"/>
              <a:cs typeface="Times New Roman" pitchFamily="18" charset="0"/>
            </a:endParaRP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sz="3200" b="0" i="1" u="none" strike="noStrike" kern="1200" cap="none" spc="0" normalizeH="0" baseline="0" noProof="0" dirty="0">
                <a:ln>
                  <a:noFill/>
                </a:ln>
                <a:solidFill>
                  <a:sysClr val="windowText" lastClr="000000"/>
                </a:solidFill>
                <a:effectLst/>
                <a:uLnTx/>
                <a:uFillTx/>
                <a:latin typeface="Times New Roman" pitchFamily="18" charset="0"/>
                <a:ea typeface="+mn-ea"/>
                <a:cs typeface="Times New Roman" pitchFamily="18" charset="0"/>
              </a:rPr>
              <a:t> S. japonicum (</a:t>
            </a:r>
            <a:r>
              <a:rPr kumimoji="0" lang="en-US" sz="2800" b="0" i="1" u="none" strike="noStrike" kern="1200" cap="none" spc="0" normalizeH="0" baseline="0" noProof="0" dirty="0">
                <a:ln>
                  <a:noFill/>
                </a:ln>
                <a:solidFill>
                  <a:sysClr val="windowText" lastClr="000000"/>
                </a:solidFill>
                <a:effectLst/>
                <a:uLnTx/>
                <a:uFillTx/>
                <a:latin typeface="Times New Roman" pitchFamily="18" charset="0"/>
                <a:ea typeface="+mn-ea"/>
                <a:cs typeface="Times New Roman" pitchFamily="18" charset="0"/>
              </a:rPr>
              <a:t>intestinal schistosomiasis</a:t>
            </a:r>
            <a:r>
              <a:rPr kumimoji="0" lang="en-US" sz="3200" b="0" i="1" u="none" strike="noStrike" kern="1200" cap="none" spc="0" normalizeH="0" baseline="0" noProof="0" dirty="0">
                <a:ln>
                  <a:noFill/>
                </a:ln>
                <a:solidFill>
                  <a:sysClr val="windowText" lastClr="000000"/>
                </a:solidFill>
                <a:effectLst/>
                <a:uLnTx/>
                <a:uFillTx/>
                <a:latin typeface="Times New Roman" pitchFamily="18" charset="0"/>
                <a:ea typeface="+mn-ea"/>
                <a:cs typeface="Times New Roman" pitchFamily="18" charset="0"/>
              </a:rPr>
              <a:t>); </a:t>
            </a:r>
            <a:r>
              <a:rPr kumimoji="0" lang="en-US" sz="3200" b="0" i="0" u="none" strike="noStrike" kern="1200" cap="none" spc="0" normalizeH="0" baseline="0" noProof="0" dirty="0">
                <a:ln>
                  <a:noFill/>
                </a:ln>
                <a:solidFill>
                  <a:sysClr val="windowText" lastClr="000000"/>
                </a:solidFill>
                <a:effectLst/>
                <a:uLnTx/>
                <a:uFillTx/>
                <a:latin typeface="Times New Roman" pitchFamily="18" charset="0"/>
                <a:ea typeface="+mn-ea"/>
                <a:cs typeface="Times New Roman" pitchFamily="18" charset="0"/>
              </a:rPr>
              <a:t>present in Egypt.</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kumimoji="0" lang="en-US" sz="3200" b="0" i="1" u="none" strike="noStrike" kern="1200" cap="none" spc="0" normalizeH="0" baseline="0" noProof="0" dirty="0">
              <a:ln>
                <a:noFill/>
              </a:ln>
              <a:solidFill>
                <a:sysClr val="windowText" lastClr="000000"/>
              </a:solidFill>
              <a:effectLst/>
              <a:uLnTx/>
              <a:uFillTx/>
              <a:latin typeface="Times New Roman" pitchFamily="18" charset="0"/>
              <a:ea typeface="+mn-ea"/>
              <a:cs typeface="Times New Roman" pitchFamily="18"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ar-EG" sz="3200" b="0" i="0" u="none" strike="noStrike" kern="1200" cap="none" spc="0" normalizeH="0" baseline="0" noProof="0" dirty="0">
              <a:ln>
                <a:noFill/>
              </a:ln>
              <a:solidFill>
                <a:sysClr val="windowText" lastClr="000000"/>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4798576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B3D16F-660D-9851-0999-10F92A043B28}"/>
              </a:ext>
            </a:extLst>
          </p:cNvPr>
          <p:cNvSpPr>
            <a:spLocks noGrp="1"/>
          </p:cNvSpPr>
          <p:nvPr>
            <p:ph type="title"/>
          </p:nvPr>
        </p:nvSpPr>
        <p:spPr/>
        <p:txBody>
          <a:bodyPr/>
          <a:lstStyle/>
          <a:p>
            <a:pPr marL="228600" marR="0" lvl="0" indent="-228600" defTabSz="914400" rtl="0" eaLnBrk="1" fontAlgn="auto" latinLnBrk="0" hangingPunct="1">
              <a:lnSpc>
                <a:spcPct val="90000"/>
              </a:lnSpc>
              <a:spcBef>
                <a:spcPts val="1000"/>
              </a:spcBef>
              <a:spcAft>
                <a:spcPts val="0"/>
              </a:spcAft>
              <a:tabLst/>
              <a:defRPr/>
            </a:pPr>
            <a:r>
              <a:rPr lang="en-US" b="1" dirty="0">
                <a:solidFill>
                  <a:srgbClr val="C00000"/>
                </a:solidFill>
                <a:latin typeface="Times New Roman" panose="02020603050405020304" pitchFamily="18" charset="0"/>
                <a:cs typeface="Times New Roman" panose="02020603050405020304" pitchFamily="18" charset="0"/>
              </a:rPr>
              <a:t>Geographical distribution:</a:t>
            </a:r>
          </a:p>
        </p:txBody>
      </p:sp>
      <p:sp>
        <p:nvSpPr>
          <p:cNvPr id="3" name="Content Placeholder 2">
            <a:extLst>
              <a:ext uri="{FF2B5EF4-FFF2-40B4-BE49-F238E27FC236}">
                <a16:creationId xmlns:a16="http://schemas.microsoft.com/office/drawing/2014/main" id="{67A5FAF0-C420-FD26-AD3B-B537E9229D79}"/>
              </a:ext>
            </a:extLst>
          </p:cNvPr>
          <p:cNvSpPr>
            <a:spLocks noGrp="1"/>
          </p:cNvSpPr>
          <p:nvPr>
            <p:ph idx="1"/>
          </p:nvPr>
        </p:nvSpPr>
        <p:spPr/>
        <p:txBody>
          <a:bodyPr/>
          <a:lstStyle/>
          <a:p>
            <a:pPr algn="just">
              <a:lnSpc>
                <a:spcPct val="150000"/>
              </a:lnSpc>
            </a:pPr>
            <a:r>
              <a:rPr lang="en-US" b="1" dirty="0"/>
              <a:t>Africa: </a:t>
            </a:r>
            <a:r>
              <a:rPr lang="en-US" dirty="0"/>
              <a:t>scattered areas. </a:t>
            </a:r>
          </a:p>
          <a:p>
            <a:pPr marL="0" indent="0" algn="just">
              <a:lnSpc>
                <a:spcPct val="150000"/>
              </a:lnSpc>
              <a:buNone/>
            </a:pPr>
            <a:r>
              <a:rPr lang="en-US" dirty="0"/>
              <a:t>In Egypt, it is prevalent all over the Nile Valley. </a:t>
            </a:r>
          </a:p>
          <a:p>
            <a:pPr algn="just">
              <a:lnSpc>
                <a:spcPct val="150000"/>
              </a:lnSpc>
            </a:pPr>
            <a:r>
              <a:rPr lang="en-US" b="1" dirty="0"/>
              <a:t>Asia: </a:t>
            </a:r>
            <a:r>
              <a:rPr lang="en-US" dirty="0"/>
              <a:t>Syria, Palestine, Iraq, Iran, Saudi Arabia, Yemen, India. </a:t>
            </a:r>
          </a:p>
          <a:p>
            <a:pPr algn="just">
              <a:lnSpc>
                <a:spcPct val="150000"/>
              </a:lnSpc>
            </a:pPr>
            <a:r>
              <a:rPr lang="en-US" b="1" dirty="0"/>
              <a:t>Europe: </a:t>
            </a:r>
            <a:r>
              <a:rPr lang="en-US" dirty="0"/>
              <a:t>Cyprus and South Portugal. </a:t>
            </a:r>
          </a:p>
        </p:txBody>
      </p:sp>
    </p:spTree>
    <p:extLst>
      <p:ext uri="{BB962C8B-B14F-4D97-AF65-F5344CB8AC3E}">
        <p14:creationId xmlns:p14="http://schemas.microsoft.com/office/powerpoint/2010/main" val="31176919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4E111-E04C-38CD-11BE-6A654196BFB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E95FA17-3343-23DC-0C1C-F4844DB616E7}"/>
              </a:ext>
            </a:extLst>
          </p:cNvPr>
          <p:cNvSpPr>
            <a:spLocks noGrp="1"/>
          </p:cNvSpPr>
          <p:nvPr>
            <p:ph idx="1"/>
          </p:nvPr>
        </p:nvSpPr>
        <p:spPr/>
        <p:txBody>
          <a:bodyPr/>
          <a:lstStyle/>
          <a:p>
            <a:endParaRPr lang="en-US" dirty="0"/>
          </a:p>
        </p:txBody>
      </p:sp>
      <p:sp>
        <p:nvSpPr>
          <p:cNvPr id="4" name="Title 10">
            <a:extLst>
              <a:ext uri="{FF2B5EF4-FFF2-40B4-BE49-F238E27FC236}">
                <a16:creationId xmlns:a16="http://schemas.microsoft.com/office/drawing/2014/main" id="{75E7F238-407C-3657-1B80-4CD1D597F21F}"/>
              </a:ext>
            </a:extLst>
          </p:cNvPr>
          <p:cNvSpPr txBox="1">
            <a:spLocks/>
          </p:cNvSpPr>
          <p:nvPr/>
        </p:nvSpPr>
        <p:spPr>
          <a:xfrm>
            <a:off x="990600" y="517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a:ln>
                  <a:noFill/>
                </a:ln>
                <a:solidFill>
                  <a:srgbClr val="C00000"/>
                </a:solidFill>
                <a:effectLst/>
                <a:uLnTx/>
                <a:uFillTx/>
                <a:latin typeface="Calibri" panose="020F0502020204030204"/>
                <a:ea typeface="+mj-ea"/>
                <a:cs typeface="+mj-cs"/>
              </a:rPr>
              <a:t>Morphology</a:t>
            </a:r>
            <a:endParaRPr kumimoji="0" lang="en-GB" sz="3600" b="0" i="0" u="none" strike="noStrike" kern="1200" cap="none" spc="0" normalizeH="0" baseline="0" noProof="0" dirty="0">
              <a:ln>
                <a:noFill/>
              </a:ln>
              <a:solidFill>
                <a:sysClr val="windowText" lastClr="000000"/>
              </a:solidFill>
              <a:effectLst/>
              <a:uLnTx/>
              <a:uFillTx/>
              <a:latin typeface="Calibri Light" panose="020F0302020204030204"/>
              <a:ea typeface="+mj-ea"/>
              <a:cs typeface="+mj-cs"/>
            </a:endParaRPr>
          </a:p>
        </p:txBody>
      </p:sp>
      <p:pic>
        <p:nvPicPr>
          <p:cNvPr id="5" name="Picture 4" descr="1.jpg">
            <a:extLst>
              <a:ext uri="{FF2B5EF4-FFF2-40B4-BE49-F238E27FC236}">
                <a16:creationId xmlns:a16="http://schemas.microsoft.com/office/drawing/2014/main" id="{5A5E4878-7EF6-CAB7-7456-31EA4A2BECD2}"/>
              </a:ext>
            </a:extLst>
          </p:cNvPr>
          <p:cNvPicPr>
            <a:picLocks noChangeAspect="1"/>
          </p:cNvPicPr>
          <p:nvPr/>
        </p:nvPicPr>
        <p:blipFill>
          <a:blip r:embed="rId2">
            <a:extLst>
              <a:ext uri="{28A0092B-C50C-407E-A947-70E740481C1C}">
                <a14:useLocalDpi xmlns:a14="http://schemas.microsoft.com/office/drawing/2010/main" val="0"/>
              </a:ext>
            </a:extLst>
          </a:blip>
          <a:srcRect l="52393" t="16068" b="11281"/>
          <a:stretch>
            <a:fillRect/>
          </a:stretch>
        </p:blipFill>
        <p:spPr bwMode="auto">
          <a:xfrm>
            <a:off x="144463" y="1404938"/>
            <a:ext cx="6134100" cy="5119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Content Placeholder 3" descr="1.jpg">
            <a:extLst>
              <a:ext uri="{FF2B5EF4-FFF2-40B4-BE49-F238E27FC236}">
                <a16:creationId xmlns:a16="http://schemas.microsoft.com/office/drawing/2014/main" id="{4C6482F2-C2D6-2349-EEB4-3C416B15657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477464" y="1404939"/>
            <a:ext cx="5624659" cy="510174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6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A6039-BCD3-A10E-4C50-26B9FE1AF0B7}"/>
              </a:ext>
            </a:extLst>
          </p:cNvPr>
          <p:cNvSpPr>
            <a:spLocks noGrp="1"/>
          </p:cNvSpPr>
          <p:nvPr>
            <p:ph type="title"/>
          </p:nvPr>
        </p:nvSpPr>
        <p:spPr/>
        <p:txBody>
          <a:bodyPr/>
          <a:lstStyle/>
          <a:p>
            <a:endParaRPr lang="en-US"/>
          </a:p>
        </p:txBody>
      </p:sp>
      <p:sp>
        <p:nvSpPr>
          <p:cNvPr id="4" name="Content Placeholder 2">
            <a:extLst>
              <a:ext uri="{FF2B5EF4-FFF2-40B4-BE49-F238E27FC236}">
                <a16:creationId xmlns:a16="http://schemas.microsoft.com/office/drawing/2014/main" id="{20C6A0B3-48AF-379B-CEB9-11AD852BC762}"/>
              </a:ext>
            </a:extLst>
          </p:cNvPr>
          <p:cNvSpPr txBox="1">
            <a:spLocks/>
          </p:cNvSpPr>
          <p:nvPr/>
        </p:nvSpPr>
        <p:spPr>
          <a:xfrm>
            <a:off x="344557" y="1341438"/>
            <a:ext cx="7037198" cy="4945062"/>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charset="0"/>
              <a:buChar char="•"/>
              <a:defRPr/>
            </a:pPr>
            <a:r>
              <a:rPr lang="en-US" sz="4000" dirty="0">
                <a:solidFill>
                  <a:prstClr val="black"/>
                </a:solidFill>
                <a:latin typeface="Times New Roman" pitchFamily="18" charset="0"/>
                <a:cs typeface="Times New Roman" pitchFamily="18" charset="0"/>
              </a:rPr>
              <a:t>Male and female always present in copula.</a:t>
            </a:r>
          </a:p>
          <a:p>
            <a:pPr>
              <a:buFont typeface="Arial" charset="0"/>
              <a:buChar char="•"/>
              <a:defRPr/>
            </a:pPr>
            <a:endParaRPr lang="en-US" sz="4000" dirty="0">
              <a:solidFill>
                <a:prstClr val="black"/>
              </a:solidFill>
              <a:latin typeface="Times New Roman" pitchFamily="18" charset="0"/>
              <a:cs typeface="Times New Roman" pitchFamily="18" charset="0"/>
            </a:endParaRPr>
          </a:p>
          <a:p>
            <a:pPr>
              <a:buFont typeface="Arial" charset="0"/>
              <a:buChar char="•"/>
              <a:defRPr/>
            </a:pPr>
            <a:r>
              <a:rPr lang="en-US" sz="4000" dirty="0">
                <a:solidFill>
                  <a:prstClr val="black"/>
                </a:solidFill>
                <a:latin typeface="Times New Roman" pitchFamily="18" charset="0"/>
                <a:cs typeface="Times New Roman" pitchFamily="18" charset="0"/>
              </a:rPr>
              <a:t>Male carries female in </a:t>
            </a:r>
            <a:r>
              <a:rPr lang="en-US" sz="4000" dirty="0" err="1">
                <a:solidFill>
                  <a:prstClr val="black"/>
                </a:solidFill>
                <a:latin typeface="Times New Roman" pitchFamily="18" charset="0"/>
                <a:cs typeface="Times New Roman" pitchFamily="18" charset="0"/>
              </a:rPr>
              <a:t>gynaecophoric</a:t>
            </a:r>
            <a:r>
              <a:rPr lang="en-US" sz="4000" dirty="0">
                <a:solidFill>
                  <a:prstClr val="black"/>
                </a:solidFill>
                <a:latin typeface="Times New Roman" pitchFamily="18" charset="0"/>
                <a:cs typeface="Times New Roman" pitchFamily="18" charset="0"/>
              </a:rPr>
              <a:t> canal.</a:t>
            </a:r>
          </a:p>
          <a:p>
            <a:pPr>
              <a:buFont typeface="Arial" charset="0"/>
              <a:buChar char="•"/>
              <a:defRPr/>
            </a:pPr>
            <a:endParaRPr lang="en-US" sz="4000" dirty="0">
              <a:solidFill>
                <a:prstClr val="black"/>
              </a:solidFill>
              <a:latin typeface="Times New Roman" pitchFamily="18" charset="0"/>
              <a:cs typeface="Times New Roman" pitchFamily="18" charset="0"/>
            </a:endParaRPr>
          </a:p>
          <a:p>
            <a:pPr>
              <a:buFont typeface="Arial" charset="0"/>
              <a:buChar char="•"/>
              <a:defRPr/>
            </a:pPr>
            <a:r>
              <a:rPr lang="en-US" sz="4000" dirty="0">
                <a:solidFill>
                  <a:prstClr val="black"/>
                </a:solidFill>
                <a:latin typeface="Times New Roman" pitchFamily="18" charset="0"/>
                <a:cs typeface="Times New Roman" pitchFamily="18" charset="0"/>
              </a:rPr>
              <a:t>Tegument is the outer cover, and </a:t>
            </a:r>
            <a:r>
              <a:rPr lang="en-CA" sz="4000" dirty="0">
                <a:solidFill>
                  <a:prstClr val="black"/>
                </a:solidFill>
                <a:latin typeface="Times New Roman" pitchFamily="18" charset="0"/>
                <a:cs typeface="Times New Roman" pitchFamily="18" charset="0"/>
              </a:rPr>
              <a:t>is continuously shed and renewed. </a:t>
            </a:r>
            <a:endParaRPr lang="en-US" sz="4000" dirty="0">
              <a:solidFill>
                <a:prstClr val="black"/>
              </a:solidFill>
              <a:latin typeface="Times New Roman" pitchFamily="18" charset="0"/>
              <a:cs typeface="Times New Roman" pitchFamily="18" charset="0"/>
            </a:endParaRPr>
          </a:p>
          <a:p>
            <a:pPr>
              <a:buFont typeface="Arial" charset="0"/>
              <a:buChar char="•"/>
              <a:defRPr/>
            </a:pPr>
            <a:endParaRPr lang="en-US" dirty="0">
              <a:solidFill>
                <a:prstClr val="black"/>
              </a:solidFill>
              <a:latin typeface="Calibri" panose="020F0502020204030204"/>
            </a:endParaRPr>
          </a:p>
          <a:p>
            <a:pPr>
              <a:buFont typeface="Arial" charset="0"/>
              <a:buChar char="•"/>
              <a:defRPr/>
            </a:pPr>
            <a:endParaRPr lang="en-CA" dirty="0">
              <a:solidFill>
                <a:prstClr val="black"/>
              </a:solidFill>
              <a:latin typeface="Calibri" panose="020F0502020204030204"/>
            </a:endParaRPr>
          </a:p>
        </p:txBody>
      </p:sp>
      <p:pic>
        <p:nvPicPr>
          <p:cNvPr id="5" name="Picture 7" descr="clip_image002_thumb23.jpg">
            <a:extLst>
              <a:ext uri="{FF2B5EF4-FFF2-40B4-BE49-F238E27FC236}">
                <a16:creationId xmlns:a16="http://schemas.microsoft.com/office/drawing/2014/main" id="{AE9C1414-9F47-DFCB-C767-4A984DCCF745}"/>
              </a:ext>
            </a:extLst>
          </p:cNvPr>
          <p:cNvPicPr>
            <a:picLocks noChangeAspect="1"/>
          </p:cNvPicPr>
          <p:nvPr/>
        </p:nvPicPr>
        <p:blipFill>
          <a:blip r:embed="rId2">
            <a:extLst>
              <a:ext uri="{28A0092B-C50C-407E-A947-70E740481C1C}">
                <a14:useLocalDpi xmlns:a14="http://schemas.microsoft.com/office/drawing/2010/main" val="0"/>
              </a:ext>
            </a:extLst>
          </a:blip>
          <a:srcRect l="24786" r="17894" b="9439"/>
          <a:stretch>
            <a:fillRect/>
          </a:stretch>
        </p:blipFill>
        <p:spPr bwMode="auto">
          <a:xfrm>
            <a:off x="7378625" y="1533525"/>
            <a:ext cx="3948113" cy="503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84980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FFC5BCF-7D6B-86A2-40A2-43EE91D66464}"/>
              </a:ext>
            </a:extLst>
          </p:cNvPr>
          <p:cNvSpPr txBox="1"/>
          <p:nvPr/>
        </p:nvSpPr>
        <p:spPr>
          <a:xfrm>
            <a:off x="1193960" y="255465"/>
            <a:ext cx="10331777" cy="707886"/>
          </a:xfrm>
          <a:prstGeom prst="rect">
            <a:avLst/>
          </a:prstGeom>
          <a:noFill/>
        </p:spPr>
        <p:txBody>
          <a:bodyPr wrap="square" rtlCol="0">
            <a:spAutoFit/>
          </a:bodyPr>
          <a:lstStyle/>
          <a:p>
            <a:pPr algn="ctr">
              <a:defRPr/>
            </a:pPr>
            <a:r>
              <a:rPr lang="en-US" sz="4000" b="1" dirty="0">
                <a:solidFill>
                  <a:srgbClr val="C00000"/>
                </a:solidFill>
                <a:latin typeface="Calibri" panose="020F0502020204030204"/>
              </a:rPr>
              <a:t>Egg</a:t>
            </a:r>
            <a:endParaRPr lang="en-US" sz="4000" dirty="0">
              <a:solidFill>
                <a:prstClr val="white"/>
              </a:solidFill>
              <a:latin typeface="Calibri" panose="020F0502020204030204"/>
            </a:endParaRPr>
          </a:p>
        </p:txBody>
      </p:sp>
      <p:sp>
        <p:nvSpPr>
          <p:cNvPr id="5" name="Content Placeholder 2">
            <a:extLst>
              <a:ext uri="{FF2B5EF4-FFF2-40B4-BE49-F238E27FC236}">
                <a16:creationId xmlns:a16="http://schemas.microsoft.com/office/drawing/2014/main" id="{6C1DB2FB-D276-7FF1-B4C5-DE209568964F}"/>
              </a:ext>
            </a:extLst>
          </p:cNvPr>
          <p:cNvSpPr txBox="1">
            <a:spLocks/>
          </p:cNvSpPr>
          <p:nvPr/>
        </p:nvSpPr>
        <p:spPr bwMode="auto">
          <a:xfrm>
            <a:off x="415925" y="1346201"/>
            <a:ext cx="10571865" cy="551179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16000" lvl="1" indent="0">
              <a:buFont typeface="Wingdings" panose="05000000000000000000" pitchFamily="2" charset="2"/>
              <a:buChar char="Ø"/>
            </a:pPr>
            <a:r>
              <a:rPr lang="en-US" altLang="en-US" sz="3600" b="1" dirty="0">
                <a:solidFill>
                  <a:prstClr val="black"/>
                </a:solidFill>
                <a:latin typeface="Times New Roman" panose="02020603050405020304" pitchFamily="18" charset="0"/>
                <a:cs typeface="Times New Roman" panose="02020603050405020304" pitchFamily="18" charset="0"/>
              </a:rPr>
              <a:t>Shape</a:t>
            </a:r>
            <a:r>
              <a:rPr lang="en-US" altLang="en-US" sz="3600" dirty="0">
                <a:solidFill>
                  <a:prstClr val="black"/>
                </a:solidFill>
                <a:latin typeface="Times New Roman" panose="02020603050405020304" pitchFamily="18" charset="0"/>
                <a:cs typeface="Times New Roman" panose="02020603050405020304" pitchFamily="18" charset="0"/>
              </a:rPr>
              <a:t>: oval with terminal spine, </a:t>
            </a:r>
          </a:p>
          <a:p>
            <a:pPr marL="216000" lvl="1" indent="0">
              <a:buFont typeface="Wingdings" panose="05000000000000000000" pitchFamily="2" charset="2"/>
              <a:buChar char="Ø"/>
            </a:pPr>
            <a:r>
              <a:rPr lang="en-US" altLang="en-US" sz="3600" b="1" dirty="0">
                <a:solidFill>
                  <a:prstClr val="black"/>
                </a:solidFill>
                <a:latin typeface="Times New Roman" panose="02020603050405020304" pitchFamily="18" charset="0"/>
                <a:cs typeface="Times New Roman" panose="02020603050405020304" pitchFamily="18" charset="0"/>
              </a:rPr>
              <a:t>Size</a:t>
            </a:r>
            <a:r>
              <a:rPr lang="en-US" altLang="en-US" sz="3600" dirty="0">
                <a:solidFill>
                  <a:prstClr val="black"/>
                </a:solidFill>
                <a:latin typeface="Times New Roman" panose="02020603050405020304" pitchFamily="18" charset="0"/>
                <a:cs typeface="Times New Roman" panose="02020603050405020304" pitchFamily="18" charset="0"/>
              </a:rPr>
              <a:t>: 120 x 60 µu.                          </a:t>
            </a:r>
            <a:endParaRPr lang="en-CA" altLang="en-US" sz="3600" dirty="0">
              <a:solidFill>
                <a:prstClr val="black"/>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fr-FR" altLang="en-US" sz="3600" dirty="0">
                <a:solidFill>
                  <a:prstClr val="black"/>
                </a:solidFill>
                <a:latin typeface="Times New Roman" panose="02020603050405020304" pitchFamily="18" charset="0"/>
                <a:cs typeface="Times New Roman" panose="02020603050405020304" pitchFamily="18" charset="0"/>
              </a:rPr>
              <a:t>  </a:t>
            </a:r>
            <a:r>
              <a:rPr lang="fr-FR" altLang="en-US" sz="3600" b="1" dirty="0" err="1">
                <a:solidFill>
                  <a:prstClr val="black"/>
                </a:solidFill>
                <a:latin typeface="Times New Roman" panose="02020603050405020304" pitchFamily="18" charset="0"/>
                <a:cs typeface="Times New Roman" panose="02020603050405020304" pitchFamily="18" charset="0"/>
              </a:rPr>
              <a:t>Colour</a:t>
            </a:r>
            <a:r>
              <a:rPr lang="fr-FR" altLang="en-US" sz="3600" dirty="0">
                <a:solidFill>
                  <a:prstClr val="black"/>
                </a:solidFill>
                <a:latin typeface="Times New Roman" panose="02020603050405020304" pitchFamily="18" charset="0"/>
                <a:cs typeface="Times New Roman" panose="02020603050405020304" pitchFamily="18" charset="0"/>
              </a:rPr>
              <a:t>: </a:t>
            </a:r>
            <a:r>
              <a:rPr lang="fr-FR" altLang="en-US" sz="3600" dirty="0" err="1">
                <a:solidFill>
                  <a:prstClr val="black"/>
                </a:solidFill>
                <a:latin typeface="Times New Roman" panose="02020603050405020304" pitchFamily="18" charset="0"/>
                <a:cs typeface="Times New Roman" panose="02020603050405020304" pitchFamily="18" charset="0"/>
              </a:rPr>
              <a:t>translucent</a:t>
            </a:r>
            <a:r>
              <a:rPr lang="fr-FR" altLang="en-US" sz="3600" dirty="0">
                <a:solidFill>
                  <a:prstClr val="black"/>
                </a:solidFill>
                <a:latin typeface="Times New Roman" panose="02020603050405020304" pitchFamily="18" charset="0"/>
                <a:cs typeface="Times New Roman" panose="02020603050405020304" pitchFamily="18" charset="0"/>
              </a:rPr>
              <a:t>.</a:t>
            </a:r>
            <a:r>
              <a:rPr lang="en-CA" altLang="en-US" sz="3600" dirty="0">
                <a:solidFill>
                  <a:prstClr val="black"/>
                </a:solidFill>
                <a:latin typeface="Times New Roman" panose="02020603050405020304" pitchFamily="18" charset="0"/>
                <a:cs typeface="Times New Roman" panose="02020603050405020304" pitchFamily="18" charset="0"/>
              </a:rPr>
              <a:t>   </a:t>
            </a:r>
          </a:p>
          <a:p>
            <a:pPr>
              <a:buFont typeface="Wingdings" panose="05000000000000000000" pitchFamily="2" charset="2"/>
              <a:buChar char="Ø"/>
            </a:pPr>
            <a:r>
              <a:rPr lang="en-CA" altLang="en-US" sz="3600" dirty="0">
                <a:solidFill>
                  <a:prstClr val="black"/>
                </a:solidFill>
                <a:latin typeface="Times New Roman" panose="02020603050405020304" pitchFamily="18" charset="0"/>
                <a:cs typeface="Times New Roman" panose="02020603050405020304" pitchFamily="18" charset="0"/>
              </a:rPr>
              <a:t>  </a:t>
            </a:r>
            <a:r>
              <a:rPr lang="en-US" altLang="en-US" sz="3600" b="1" dirty="0">
                <a:solidFill>
                  <a:prstClr val="black"/>
                </a:solidFill>
                <a:latin typeface="Times New Roman" panose="02020603050405020304" pitchFamily="18" charset="0"/>
                <a:cs typeface="Times New Roman" panose="02020603050405020304" pitchFamily="18" charset="0"/>
              </a:rPr>
              <a:t>Contents</a:t>
            </a:r>
            <a:r>
              <a:rPr lang="en-US" altLang="en-US" sz="3600" dirty="0">
                <a:solidFill>
                  <a:prstClr val="black"/>
                </a:solidFill>
                <a:latin typeface="Times New Roman" panose="02020603050405020304" pitchFamily="18" charset="0"/>
                <a:cs typeface="Times New Roman" panose="02020603050405020304" pitchFamily="18" charset="0"/>
              </a:rPr>
              <a:t>: mature miracidium.</a:t>
            </a:r>
            <a:endParaRPr lang="en-CA" altLang="en-US" sz="3600" dirty="0">
              <a:solidFill>
                <a:prstClr val="black"/>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altLang="en-US" sz="3600" dirty="0">
                <a:solidFill>
                  <a:prstClr val="black"/>
                </a:solidFill>
                <a:latin typeface="Times New Roman" panose="02020603050405020304" pitchFamily="18" charset="0"/>
                <a:cs typeface="Times New Roman" panose="02020603050405020304" pitchFamily="18" charset="0"/>
              </a:rPr>
              <a:t>Eggs sweep out with </a:t>
            </a:r>
            <a:r>
              <a:rPr lang="en-US" altLang="en-US" sz="3600" b="1" dirty="0">
                <a:solidFill>
                  <a:prstClr val="black"/>
                </a:solidFill>
                <a:latin typeface="Times New Roman" panose="02020603050405020304" pitchFamily="18" charset="0"/>
                <a:cs typeface="Times New Roman" panose="02020603050405020304" pitchFamily="18" charset="0"/>
              </a:rPr>
              <a:t>urine </a:t>
            </a:r>
            <a:r>
              <a:rPr lang="en-US" altLang="en-US" sz="3600" dirty="0">
                <a:solidFill>
                  <a:prstClr val="black"/>
                </a:solidFill>
                <a:latin typeface="Times New Roman" panose="02020603050405020304" pitchFamily="18" charset="0"/>
                <a:cs typeface="Times New Roman" panose="02020603050405020304" pitchFamily="18" charset="0"/>
              </a:rPr>
              <a:t>and rarely with </a:t>
            </a:r>
            <a:r>
              <a:rPr lang="en-US" altLang="en-US" sz="3600" b="1" dirty="0">
                <a:solidFill>
                  <a:prstClr val="black"/>
                </a:solidFill>
                <a:latin typeface="Times New Roman" panose="02020603050405020304" pitchFamily="18" charset="0"/>
                <a:cs typeface="Times New Roman" panose="02020603050405020304" pitchFamily="18" charset="0"/>
              </a:rPr>
              <a:t>feces</a:t>
            </a:r>
            <a:r>
              <a:rPr lang="en-US" altLang="en-US" sz="3600" dirty="0">
                <a:solidFill>
                  <a:prstClr val="black"/>
                </a:solidFill>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altLang="en-US" sz="3600" b="1" dirty="0">
                <a:solidFill>
                  <a:prstClr val="black"/>
                </a:solidFill>
                <a:latin typeface="Times New Roman" panose="02020603050405020304" pitchFamily="18" charset="0"/>
                <a:cs typeface="Times New Roman" panose="02020603050405020304" pitchFamily="18" charset="0"/>
              </a:rPr>
              <a:t>Main cause </a:t>
            </a:r>
            <a:r>
              <a:rPr lang="en-US" altLang="en-US" sz="3600" dirty="0">
                <a:solidFill>
                  <a:prstClr val="black"/>
                </a:solidFill>
                <a:latin typeface="Times New Roman" panose="02020603050405020304" pitchFamily="18" charset="0"/>
                <a:cs typeface="Times New Roman" panose="02020603050405020304" pitchFamily="18" charset="0"/>
              </a:rPr>
              <a:t>of pathology in human.</a:t>
            </a:r>
          </a:p>
          <a:p>
            <a:pPr>
              <a:buFont typeface="Wingdings" panose="05000000000000000000" pitchFamily="2" charset="2"/>
              <a:buChar char="Ø"/>
            </a:pPr>
            <a:r>
              <a:rPr lang="en-CA" altLang="en-US" sz="3600" dirty="0">
                <a:solidFill>
                  <a:prstClr val="black"/>
                </a:solidFill>
                <a:latin typeface="Times New Roman" panose="02020603050405020304" pitchFamily="18" charset="0"/>
                <a:cs typeface="Times New Roman" panose="02020603050405020304" pitchFamily="18" charset="0"/>
              </a:rPr>
              <a:t>Egg secretes </a:t>
            </a:r>
            <a:r>
              <a:rPr lang="en-CA" altLang="en-US" sz="3600" b="1" dirty="0">
                <a:solidFill>
                  <a:prstClr val="black"/>
                </a:solidFill>
                <a:latin typeface="Times New Roman" panose="02020603050405020304" pitchFamily="18" charset="0"/>
                <a:cs typeface="Times New Roman" panose="02020603050405020304" pitchFamily="18" charset="0"/>
              </a:rPr>
              <a:t>glycoproteins</a:t>
            </a:r>
            <a:r>
              <a:rPr lang="en-CA" altLang="en-US" sz="3600" dirty="0">
                <a:solidFill>
                  <a:prstClr val="black"/>
                </a:solidFill>
                <a:latin typeface="Times New Roman" panose="02020603050405020304" pitchFamily="18" charset="0"/>
                <a:cs typeface="Times New Roman" panose="02020603050405020304" pitchFamily="18" charset="0"/>
              </a:rPr>
              <a:t> to facilitate passage of eggs from the blood vessel to the lumen of the urinary system.</a:t>
            </a:r>
          </a:p>
          <a:p>
            <a:endParaRPr lang="en-CA" altLang="en-US" dirty="0">
              <a:solidFill>
                <a:prstClr val="black"/>
              </a:solidFill>
              <a:latin typeface="Calibri" panose="020F0502020204030204"/>
            </a:endParaRPr>
          </a:p>
        </p:txBody>
      </p:sp>
      <p:pic>
        <p:nvPicPr>
          <p:cNvPr id="6" name="Content Placeholder 6" descr="A close-up of a egg&#10;&#10;Description automatically generated">
            <a:extLst>
              <a:ext uri="{FF2B5EF4-FFF2-40B4-BE49-F238E27FC236}">
                <a16:creationId xmlns:a16="http://schemas.microsoft.com/office/drawing/2014/main" id="{2ED8F67F-F53D-5EEB-2322-26B446609FB3}"/>
              </a:ext>
            </a:extLst>
          </p:cNvPr>
          <p:cNvPicPr>
            <a:picLocks noChangeAspect="1"/>
          </p:cNvPicPr>
          <p:nvPr/>
        </p:nvPicPr>
        <p:blipFill>
          <a:blip r:embed="rId2">
            <a:extLst>
              <a:ext uri="{28A0092B-C50C-407E-A947-70E740481C1C}">
                <a14:useLocalDpi xmlns:a14="http://schemas.microsoft.com/office/drawing/2010/main" val="0"/>
              </a:ext>
            </a:extLst>
          </a:blip>
          <a:srcRect l="7012" t="24506" r="5869" b="20565"/>
          <a:stretch/>
        </p:blipFill>
        <p:spPr>
          <a:xfrm rot="16200000">
            <a:off x="8880117" y="1283850"/>
            <a:ext cx="3791878" cy="1735108"/>
          </a:xfrm>
          <a:prstGeom prst="rect">
            <a:avLst/>
          </a:prstGeom>
        </p:spPr>
      </p:pic>
    </p:spTree>
    <p:extLst>
      <p:ext uri="{BB962C8B-B14F-4D97-AF65-F5344CB8AC3E}">
        <p14:creationId xmlns:p14="http://schemas.microsoft.com/office/powerpoint/2010/main" val="7533059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D3542FF-1687-374C-D40F-33E547FCC068}"/>
              </a:ext>
            </a:extLst>
          </p:cNvPr>
          <p:cNvSpPr txBox="1">
            <a:spLocks/>
          </p:cNvSpPr>
          <p:nvPr/>
        </p:nvSpPr>
        <p:spPr>
          <a:xfrm>
            <a:off x="2057913" y="595535"/>
            <a:ext cx="7178026" cy="699865"/>
          </a:xfrm>
          <a:prstGeom prst="rect">
            <a:avLst/>
          </a:prstGeom>
        </p:spPr>
        <p:txBody>
          <a:bodyPr vert="horz" lIns="91440" tIns="45720" rIns="91440" bIns="45720" rtlCol="0" anchor="b">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0"/>
              </a:spcBef>
              <a:defRPr/>
            </a:pPr>
            <a:r>
              <a:rPr lang="en-US" b="1">
                <a:solidFill>
                  <a:srgbClr val="C00000"/>
                </a:solidFill>
                <a:latin typeface="Calibri" panose="020F0502020204030204"/>
                <a:ea typeface="+mn-ea"/>
                <a:cs typeface="+mn-cs"/>
              </a:rPr>
              <a:t>Cercaria</a:t>
            </a:r>
            <a:endParaRPr lang="en-GB" sz="3200" b="1" dirty="0">
              <a:solidFill>
                <a:srgbClr val="C00000"/>
              </a:solidFill>
              <a:latin typeface="Calibri" panose="020F0502020204030204"/>
              <a:ea typeface="+mn-ea"/>
              <a:cs typeface="+mn-cs"/>
            </a:endParaRPr>
          </a:p>
        </p:txBody>
      </p:sp>
      <p:sp>
        <p:nvSpPr>
          <p:cNvPr id="5" name="TextBox 4">
            <a:extLst>
              <a:ext uri="{FF2B5EF4-FFF2-40B4-BE49-F238E27FC236}">
                <a16:creationId xmlns:a16="http://schemas.microsoft.com/office/drawing/2014/main" id="{0816BB0A-0E20-DD10-8D84-A9D32A63D55A}"/>
              </a:ext>
            </a:extLst>
          </p:cNvPr>
          <p:cNvSpPr txBox="1">
            <a:spLocks noChangeArrowheads="1"/>
          </p:cNvSpPr>
          <p:nvPr/>
        </p:nvSpPr>
        <p:spPr bwMode="auto">
          <a:xfrm>
            <a:off x="623888" y="1268413"/>
            <a:ext cx="10944225" cy="5078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nSpc>
                <a:spcPct val="150000"/>
              </a:lnSpc>
            </a:pPr>
            <a:r>
              <a:rPr lang="en-US" altLang="en-US" sz="3600" b="1" dirty="0">
                <a:solidFill>
                  <a:prstClr val="black"/>
                </a:solidFill>
                <a:latin typeface="Times New Roman" panose="02020603050405020304" pitchFamily="18" charset="0"/>
                <a:cs typeface="Times New Roman" panose="02020603050405020304" pitchFamily="18" charset="0"/>
              </a:rPr>
              <a:t>Body</a:t>
            </a:r>
            <a:r>
              <a:rPr lang="en-US" altLang="en-US" sz="3600" dirty="0">
                <a:solidFill>
                  <a:prstClr val="black"/>
                </a:solidFill>
                <a:latin typeface="Times New Roman" panose="02020603050405020304" pitchFamily="18" charset="0"/>
                <a:cs typeface="Times New Roman" panose="02020603050405020304" pitchFamily="18" charset="0"/>
              </a:rPr>
              <a:t>: has penetration glands.</a:t>
            </a:r>
            <a:endParaRPr lang="en-CA" altLang="en-US" sz="3600" dirty="0">
              <a:solidFill>
                <a:prstClr val="black"/>
              </a:solidFill>
              <a:latin typeface="Times New Roman" panose="02020603050405020304" pitchFamily="18" charset="0"/>
              <a:cs typeface="Times New Roman" panose="02020603050405020304" pitchFamily="18" charset="0"/>
            </a:endParaRPr>
          </a:p>
          <a:p>
            <a:pPr>
              <a:lnSpc>
                <a:spcPct val="150000"/>
              </a:lnSpc>
            </a:pPr>
            <a:r>
              <a:rPr lang="en-US" altLang="en-US" sz="3600" b="1" dirty="0">
                <a:solidFill>
                  <a:prstClr val="black"/>
                </a:solidFill>
                <a:latin typeface="Times New Roman" panose="02020603050405020304" pitchFamily="18" charset="0"/>
                <a:cs typeface="Times New Roman" panose="02020603050405020304" pitchFamily="18" charset="0"/>
              </a:rPr>
              <a:t>Tail</a:t>
            </a:r>
            <a:r>
              <a:rPr lang="en-US" altLang="en-US" sz="3600" dirty="0">
                <a:solidFill>
                  <a:prstClr val="black"/>
                </a:solidFill>
                <a:latin typeface="Times New Roman" panose="02020603050405020304" pitchFamily="18" charset="0"/>
                <a:cs typeface="Times New Roman" panose="02020603050405020304" pitchFamily="18" charset="0"/>
              </a:rPr>
              <a:t>: bi-forked (</a:t>
            </a:r>
            <a:r>
              <a:rPr lang="en-US" altLang="en-US" sz="3600" dirty="0" err="1">
                <a:solidFill>
                  <a:prstClr val="black"/>
                </a:solidFill>
                <a:latin typeface="Times New Roman" panose="02020603050405020304" pitchFamily="18" charset="0"/>
                <a:cs typeface="Times New Roman" panose="02020603050405020304" pitchFamily="18" charset="0"/>
              </a:rPr>
              <a:t>furcocercous</a:t>
            </a:r>
            <a:r>
              <a:rPr lang="en-US" altLang="en-US" sz="3600" dirty="0">
                <a:solidFill>
                  <a:prstClr val="black"/>
                </a:solidFill>
                <a:latin typeface="Times New Roman" panose="02020603050405020304" pitchFamily="18" charset="0"/>
                <a:cs typeface="Times New Roman" panose="02020603050405020304" pitchFamily="18" charset="0"/>
              </a:rPr>
              <a:t> cercaria) </a:t>
            </a:r>
          </a:p>
          <a:p>
            <a:pPr>
              <a:lnSpc>
                <a:spcPct val="150000"/>
              </a:lnSpc>
            </a:pPr>
            <a:r>
              <a:rPr lang="en-US" altLang="en-US" sz="3600" b="1" dirty="0">
                <a:solidFill>
                  <a:prstClr val="black"/>
                </a:solidFill>
                <a:latin typeface="Times New Roman" panose="02020603050405020304" pitchFamily="18" charset="0"/>
                <a:cs typeface="Times New Roman" panose="02020603050405020304" pitchFamily="18" charset="0"/>
              </a:rPr>
              <a:t>The infective stage</a:t>
            </a:r>
            <a:endParaRPr lang="en-CA" altLang="en-US" sz="3600" dirty="0">
              <a:solidFill>
                <a:prstClr val="black"/>
              </a:solidFill>
              <a:latin typeface="Times New Roman" panose="02020603050405020304" pitchFamily="18" charset="0"/>
              <a:cs typeface="Times New Roman" panose="02020603050405020304" pitchFamily="18" charset="0"/>
            </a:endParaRPr>
          </a:p>
          <a:p>
            <a:pPr>
              <a:lnSpc>
                <a:spcPct val="150000"/>
              </a:lnSpc>
            </a:pPr>
            <a:r>
              <a:rPr lang="en-US" altLang="en-US" sz="3600" dirty="0">
                <a:solidFill>
                  <a:prstClr val="black"/>
                </a:solidFill>
                <a:latin typeface="Times New Roman" panose="02020603050405020304" pitchFamily="18" charset="0"/>
                <a:cs typeface="Times New Roman" panose="02020603050405020304" pitchFamily="18" charset="0"/>
              </a:rPr>
              <a:t> The cycle inside snail takes </a:t>
            </a:r>
            <a:r>
              <a:rPr lang="en-US" altLang="en-US" sz="3600" b="1" dirty="0">
                <a:solidFill>
                  <a:prstClr val="black"/>
                </a:solidFill>
                <a:latin typeface="Times New Roman" panose="02020603050405020304" pitchFamily="18" charset="0"/>
                <a:cs typeface="Times New Roman" panose="02020603050405020304" pitchFamily="18" charset="0"/>
              </a:rPr>
              <a:t>1-2 months</a:t>
            </a:r>
            <a:r>
              <a:rPr lang="en-US" altLang="en-US" sz="3600" dirty="0">
                <a:solidFill>
                  <a:prstClr val="black"/>
                </a:solidFill>
                <a:latin typeface="Times New Roman" panose="02020603050405020304" pitchFamily="18" charset="0"/>
                <a:cs typeface="Times New Roman" panose="02020603050405020304" pitchFamily="18" charset="0"/>
              </a:rPr>
              <a:t>.</a:t>
            </a:r>
            <a:endParaRPr lang="en-CA" altLang="en-US" sz="3600" dirty="0">
              <a:solidFill>
                <a:prstClr val="black"/>
              </a:solidFill>
              <a:latin typeface="Times New Roman" panose="02020603050405020304" pitchFamily="18" charset="0"/>
              <a:cs typeface="Times New Roman" panose="02020603050405020304" pitchFamily="18" charset="0"/>
            </a:endParaRPr>
          </a:p>
          <a:p>
            <a:pPr>
              <a:lnSpc>
                <a:spcPct val="150000"/>
              </a:lnSpc>
            </a:pPr>
            <a:r>
              <a:rPr lang="en-US" altLang="en-US" sz="3600" dirty="0">
                <a:solidFill>
                  <a:prstClr val="black"/>
                </a:solidFill>
                <a:latin typeface="Times New Roman" panose="02020603050405020304" pitchFamily="18" charset="0"/>
                <a:cs typeface="Times New Roman" panose="02020603050405020304" pitchFamily="18" charset="0"/>
              </a:rPr>
              <a:t>-It survives in water (</a:t>
            </a:r>
            <a:r>
              <a:rPr lang="en-US" altLang="en-US" sz="3600" b="1" dirty="0">
                <a:solidFill>
                  <a:prstClr val="black"/>
                </a:solidFill>
                <a:latin typeface="Times New Roman" panose="02020603050405020304" pitchFamily="18" charset="0"/>
                <a:cs typeface="Times New Roman" panose="02020603050405020304" pitchFamily="18" charset="0"/>
              </a:rPr>
              <a:t>48 hours</a:t>
            </a:r>
            <a:r>
              <a:rPr lang="en-US" altLang="en-US" sz="3600" dirty="0">
                <a:solidFill>
                  <a:prstClr val="black"/>
                </a:solidFill>
                <a:latin typeface="Times New Roman" panose="02020603050405020304" pitchFamily="18" charset="0"/>
                <a:cs typeface="Times New Roman" panose="02020603050405020304" pitchFamily="18" charset="0"/>
              </a:rPr>
              <a:t>) </a:t>
            </a:r>
          </a:p>
          <a:p>
            <a:pPr>
              <a:lnSpc>
                <a:spcPct val="150000"/>
              </a:lnSpc>
            </a:pPr>
            <a:r>
              <a:rPr lang="en-US" altLang="en-US" sz="3600" dirty="0">
                <a:solidFill>
                  <a:prstClr val="black"/>
                </a:solidFill>
                <a:latin typeface="Times New Roman" panose="02020603050405020304" pitchFamily="18" charset="0"/>
                <a:cs typeface="Times New Roman" panose="02020603050405020304" pitchFamily="18" charset="0"/>
              </a:rPr>
              <a:t>Attracted to man by the </a:t>
            </a:r>
            <a:r>
              <a:rPr lang="en-US" altLang="en-US" sz="3600" b="1" dirty="0">
                <a:solidFill>
                  <a:prstClr val="black"/>
                </a:solidFill>
                <a:latin typeface="Times New Roman" panose="02020603050405020304" pitchFamily="18" charset="0"/>
                <a:cs typeface="Times New Roman" panose="02020603050405020304" pitchFamily="18" charset="0"/>
              </a:rPr>
              <a:t>body temperature</a:t>
            </a:r>
            <a:r>
              <a:rPr lang="en-US" altLang="en-US" sz="3600" dirty="0">
                <a:solidFill>
                  <a:prstClr val="black"/>
                </a:solidFill>
                <a:latin typeface="Times New Roman" panose="02020603050405020304" pitchFamily="18" charset="0"/>
                <a:cs typeface="Times New Roman" panose="02020603050405020304" pitchFamily="18" charset="0"/>
              </a:rPr>
              <a:t>. </a:t>
            </a:r>
            <a:endParaRPr lang="en-CA" altLang="en-US" sz="3600" dirty="0">
              <a:solidFill>
                <a:prstClr val="black"/>
              </a:solidFill>
              <a:latin typeface="Times New Roman" panose="02020603050405020304" pitchFamily="18" charset="0"/>
              <a:cs typeface="Times New Roman" panose="02020603050405020304" pitchFamily="18" charset="0"/>
            </a:endParaRPr>
          </a:p>
        </p:txBody>
      </p:sp>
      <p:pic>
        <p:nvPicPr>
          <p:cNvPr id="6" name="Content Placeholder 3" descr="1.jpg">
            <a:extLst>
              <a:ext uri="{FF2B5EF4-FFF2-40B4-BE49-F238E27FC236}">
                <a16:creationId xmlns:a16="http://schemas.microsoft.com/office/drawing/2014/main" id="{B1ED7A68-53B6-BEB1-FD75-79CC84ADF4B2}"/>
              </a:ext>
            </a:extLst>
          </p:cNvPr>
          <p:cNvPicPr>
            <a:picLocks noChangeAspect="1"/>
          </p:cNvPicPr>
          <p:nvPr/>
        </p:nvPicPr>
        <p:blipFill>
          <a:blip r:embed="rId2">
            <a:extLst>
              <a:ext uri="{28A0092B-C50C-407E-A947-70E740481C1C}">
                <a14:useLocalDpi xmlns:a14="http://schemas.microsoft.com/office/drawing/2010/main" val="0"/>
              </a:ext>
            </a:extLst>
          </a:blip>
          <a:srcRect l="28944" r="31155"/>
          <a:stretch>
            <a:fillRect/>
          </a:stretch>
        </p:blipFill>
        <p:spPr bwMode="auto">
          <a:xfrm>
            <a:off x="9119690" y="1636713"/>
            <a:ext cx="1536700" cy="434181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05235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843E5-FC66-7031-6FC7-11F074E65389}"/>
              </a:ext>
            </a:extLst>
          </p:cNvPr>
          <p:cNvSpPr>
            <a:spLocks noGrp="1"/>
          </p:cNvSpPr>
          <p:nvPr>
            <p:ph type="title"/>
          </p:nvPr>
        </p:nvSpPr>
        <p:spPr/>
        <p:txBody>
          <a:bodyPr/>
          <a:lstStyle/>
          <a:p>
            <a:endParaRPr lang="en-US"/>
          </a:p>
        </p:txBody>
      </p:sp>
      <p:pic>
        <p:nvPicPr>
          <p:cNvPr id="4" name="Content Placeholder 3" descr="1">
            <a:extLst>
              <a:ext uri="{FF2B5EF4-FFF2-40B4-BE49-F238E27FC236}">
                <a16:creationId xmlns:a16="http://schemas.microsoft.com/office/drawing/2014/main" id="{0CA8FBE4-8D31-AF69-38F9-63A40AABD77F}"/>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234036" y="-37758"/>
            <a:ext cx="9723927" cy="6933515"/>
          </a:xfrm>
          <a:prstGeom prst="rect">
            <a:avLst/>
          </a:prstGeom>
          <a:noFill/>
          <a:ln>
            <a:noFill/>
          </a:ln>
        </p:spPr>
      </p:pic>
    </p:spTree>
    <p:extLst>
      <p:ext uri="{BB962C8B-B14F-4D97-AF65-F5344CB8AC3E}">
        <p14:creationId xmlns:p14="http://schemas.microsoft.com/office/powerpoint/2010/main" val="26426836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8AADA-9793-C4EC-E80A-112CBDDB3735}"/>
              </a:ext>
            </a:extLst>
          </p:cNvPr>
          <p:cNvSpPr>
            <a:spLocks noGrp="1"/>
          </p:cNvSpPr>
          <p:nvPr>
            <p:ph type="title"/>
          </p:nvPr>
        </p:nvSpPr>
        <p:spPr/>
        <p:txBody>
          <a:bodyPr/>
          <a:lstStyle/>
          <a:p>
            <a:endParaRPr lang="en-US"/>
          </a:p>
        </p:txBody>
      </p:sp>
      <p:pic>
        <p:nvPicPr>
          <p:cNvPr id="5" name="Content Placeholder 4" descr="A diagram of a life cycle&#10;&#10;Description automatically generated">
            <a:extLst>
              <a:ext uri="{FF2B5EF4-FFF2-40B4-BE49-F238E27FC236}">
                <a16:creationId xmlns:a16="http://schemas.microsoft.com/office/drawing/2014/main" id="{69963B02-23B7-82CF-6A6D-B0A65DECCA0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09666" y="-20783"/>
            <a:ext cx="11047750" cy="6878783"/>
          </a:xfrm>
        </p:spPr>
      </p:pic>
    </p:spTree>
    <p:extLst>
      <p:ext uri="{BB962C8B-B14F-4D97-AF65-F5344CB8AC3E}">
        <p14:creationId xmlns:p14="http://schemas.microsoft.com/office/powerpoint/2010/main" val="23784059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4">
            <a:extLst>
              <a:ext uri="{FF2B5EF4-FFF2-40B4-BE49-F238E27FC236}">
                <a16:creationId xmlns:a16="http://schemas.microsoft.com/office/drawing/2014/main" id="{42B4C67D-9E08-728F-0ED6-C7B944C07A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6988"/>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31662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42250-6ED3-DEF4-019E-6F8D640D446A}"/>
              </a:ext>
            </a:extLst>
          </p:cNvPr>
          <p:cNvSpPr>
            <a:spLocks noGrp="1"/>
          </p:cNvSpPr>
          <p:nvPr>
            <p:ph type="title"/>
          </p:nvPr>
        </p:nvSpPr>
        <p:spPr/>
        <p:txBody>
          <a:bodyPr/>
          <a:lstStyle/>
          <a:p>
            <a:endParaRPr lang="en-US"/>
          </a:p>
        </p:txBody>
      </p:sp>
      <p:pic>
        <p:nvPicPr>
          <p:cNvPr id="5" name="Content Placeholder 4" descr="A diagram of a human body&#10;&#10;Description automatically generated">
            <a:extLst>
              <a:ext uri="{FF2B5EF4-FFF2-40B4-BE49-F238E27FC236}">
                <a16:creationId xmlns:a16="http://schemas.microsoft.com/office/drawing/2014/main" id="{435C59AF-0B79-4B4C-6056-34F4E30694B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6520"/>
            <a:ext cx="10197805" cy="6874520"/>
          </a:xfrm>
        </p:spPr>
      </p:pic>
    </p:spTree>
    <p:extLst>
      <p:ext uri="{BB962C8B-B14F-4D97-AF65-F5344CB8AC3E}">
        <p14:creationId xmlns:p14="http://schemas.microsoft.com/office/powerpoint/2010/main" val="31868208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C2FA3C8-85E4-8828-3F0F-E43B8FF92179}"/>
              </a:ext>
            </a:extLst>
          </p:cNvPr>
          <p:cNvSpPr>
            <a:spLocks noGrp="1"/>
          </p:cNvSpPr>
          <p:nvPr>
            <p:ph idx="1"/>
          </p:nvPr>
        </p:nvSpPr>
        <p:spPr>
          <a:xfrm>
            <a:off x="749507" y="239843"/>
            <a:ext cx="11032761" cy="5937120"/>
          </a:xfrm>
        </p:spPr>
        <p:txBody>
          <a:bodyPr>
            <a:normAutofit lnSpcReduction="10000"/>
          </a:bodyPr>
          <a:lstStyle/>
          <a:p>
            <a:pPr>
              <a:lnSpc>
                <a:spcPct val="150000"/>
              </a:lnSpc>
            </a:pPr>
            <a:r>
              <a:rPr lang="en-US" dirty="0"/>
              <a:t>The body of cercaria enters the skin or mucous membrane leaving the tail (schistosomulum). </a:t>
            </a:r>
          </a:p>
          <a:p>
            <a:pPr>
              <a:lnSpc>
                <a:spcPct val="150000"/>
              </a:lnSpc>
            </a:pPr>
            <a:r>
              <a:rPr lang="en-US" dirty="0"/>
              <a:t>It is carried by the blood                left side of the heart               systemic circulation               intestinal capillary bed               intra-hepatic branches of the portal vein where it matures in 7 weeks.</a:t>
            </a:r>
          </a:p>
          <a:p>
            <a:pPr>
              <a:lnSpc>
                <a:spcPct val="150000"/>
              </a:lnSpc>
            </a:pPr>
            <a:r>
              <a:rPr lang="en-US" dirty="0"/>
              <a:t>Then male carries the female in the </a:t>
            </a:r>
            <a:r>
              <a:rPr lang="en-US" dirty="0" err="1"/>
              <a:t>gynaecophoric</a:t>
            </a:r>
            <a:r>
              <a:rPr lang="en-US" dirty="0"/>
              <a:t> canal and migrates out of the liver in the portal vein against the blood stream to reach the vesical and pelvic plexuses to deposit the eggs.</a:t>
            </a:r>
          </a:p>
          <a:p>
            <a:pPr>
              <a:lnSpc>
                <a:spcPct val="150000"/>
              </a:lnSpc>
            </a:pPr>
            <a:r>
              <a:rPr lang="en-US" dirty="0"/>
              <a:t>Eggs appear in urine 10 weeks after infection.</a:t>
            </a:r>
          </a:p>
        </p:txBody>
      </p:sp>
      <p:sp>
        <p:nvSpPr>
          <p:cNvPr id="4" name="Arrow: Right 3">
            <a:extLst>
              <a:ext uri="{FF2B5EF4-FFF2-40B4-BE49-F238E27FC236}">
                <a16:creationId xmlns:a16="http://schemas.microsoft.com/office/drawing/2014/main" id="{5225224D-920A-D33E-5A3A-60D44A4B9D44}"/>
              </a:ext>
            </a:extLst>
          </p:cNvPr>
          <p:cNvSpPr/>
          <p:nvPr/>
        </p:nvSpPr>
        <p:spPr>
          <a:xfrm>
            <a:off x="7294439" y="2265988"/>
            <a:ext cx="978408"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rrow: Right 4">
            <a:extLst>
              <a:ext uri="{FF2B5EF4-FFF2-40B4-BE49-F238E27FC236}">
                <a16:creationId xmlns:a16="http://schemas.microsoft.com/office/drawing/2014/main" id="{43B2449B-B948-9FB4-45CC-27346A06AB83}"/>
              </a:ext>
            </a:extLst>
          </p:cNvPr>
          <p:cNvSpPr/>
          <p:nvPr/>
        </p:nvSpPr>
        <p:spPr>
          <a:xfrm>
            <a:off x="8960436" y="1778883"/>
            <a:ext cx="978408"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Right 5">
            <a:extLst>
              <a:ext uri="{FF2B5EF4-FFF2-40B4-BE49-F238E27FC236}">
                <a16:creationId xmlns:a16="http://schemas.microsoft.com/office/drawing/2014/main" id="{11ADCEB7-9A16-5BFE-8F7A-EA0481F09DA9}"/>
              </a:ext>
            </a:extLst>
          </p:cNvPr>
          <p:cNvSpPr/>
          <p:nvPr/>
        </p:nvSpPr>
        <p:spPr>
          <a:xfrm>
            <a:off x="4854198" y="1706405"/>
            <a:ext cx="978408"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rrow: Right 6">
            <a:extLst>
              <a:ext uri="{FF2B5EF4-FFF2-40B4-BE49-F238E27FC236}">
                <a16:creationId xmlns:a16="http://schemas.microsoft.com/office/drawing/2014/main" id="{6F7300E2-1726-5DB4-7398-93C73AA48FE6}"/>
              </a:ext>
            </a:extLst>
          </p:cNvPr>
          <p:cNvSpPr/>
          <p:nvPr/>
        </p:nvSpPr>
        <p:spPr>
          <a:xfrm>
            <a:off x="2806610" y="2263515"/>
            <a:ext cx="978408"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261838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5DA0843-BF8B-8BC9-0CC6-9D3D8C0EF3BA}"/>
              </a:ext>
            </a:extLst>
          </p:cNvPr>
          <p:cNvSpPr txBox="1">
            <a:spLocks/>
          </p:cNvSpPr>
          <p:nvPr/>
        </p:nvSpPr>
        <p:spPr>
          <a:xfrm>
            <a:off x="2225170" y="324478"/>
            <a:ext cx="7178026" cy="71311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28600" marR="0" lvl="0" indent="-228600" algn="ctr" defTabSz="914400" rtl="0" eaLnBrk="1" fontAlgn="auto" latinLnBrk="0" hangingPunct="1">
              <a:lnSpc>
                <a:spcPct val="90000"/>
              </a:lnSpc>
              <a:spcBef>
                <a:spcPts val="1000"/>
              </a:spcBef>
              <a:spcAft>
                <a:spcPts val="0"/>
              </a:spcAft>
              <a:buClrTx/>
              <a:buSzTx/>
              <a:buFontTx/>
              <a:buNone/>
              <a:tabLst/>
              <a:defRPr/>
            </a:pPr>
            <a:r>
              <a:rPr kumimoji="0" lang="en-US" sz="3200" b="1" i="1" u="none" strike="noStrike" kern="1200" cap="none" spc="0" normalizeH="0" baseline="0" noProof="0">
                <a:ln>
                  <a:noFill/>
                </a:ln>
                <a:solidFill>
                  <a:srgbClr val="C00000"/>
                </a:solidFill>
                <a:effectLst/>
                <a:uLnTx/>
                <a:uFillTx/>
                <a:latin typeface="Calibri" panose="020F0502020204030204"/>
                <a:ea typeface="+mj-ea"/>
                <a:cs typeface="+mj-cs"/>
              </a:rPr>
              <a:t>Schistosoma </a:t>
            </a:r>
            <a:r>
              <a:rPr kumimoji="0" lang="en-US" sz="3200" b="1" i="0" u="none" strike="noStrike" kern="1200" cap="none" spc="0" normalizeH="0" baseline="0" noProof="0">
                <a:ln>
                  <a:noFill/>
                </a:ln>
                <a:solidFill>
                  <a:srgbClr val="C00000"/>
                </a:solidFill>
                <a:effectLst/>
                <a:uLnTx/>
                <a:uFillTx/>
                <a:latin typeface="Calibri" panose="020F0502020204030204"/>
                <a:ea typeface="+mj-ea"/>
                <a:cs typeface="+mj-cs"/>
              </a:rPr>
              <a:t>Life cycle:</a:t>
            </a:r>
            <a:endParaRPr kumimoji="0" lang="en-GB" sz="3600" b="0" i="0" u="none" strike="noStrike" kern="1200" cap="none" spc="0" normalizeH="0" baseline="0" noProof="0" dirty="0">
              <a:ln>
                <a:noFill/>
              </a:ln>
              <a:solidFill>
                <a:sysClr val="windowText" lastClr="000000"/>
              </a:solidFill>
              <a:effectLst/>
              <a:uLnTx/>
              <a:uFillTx/>
              <a:latin typeface="Calibri Light" panose="020F0302020204030204"/>
              <a:ea typeface="+mj-ea"/>
              <a:cs typeface="+mj-cs"/>
            </a:endParaRPr>
          </a:p>
        </p:txBody>
      </p:sp>
      <p:sp>
        <p:nvSpPr>
          <p:cNvPr id="5" name="Content Placeholder 2">
            <a:extLst>
              <a:ext uri="{FF2B5EF4-FFF2-40B4-BE49-F238E27FC236}">
                <a16:creationId xmlns:a16="http://schemas.microsoft.com/office/drawing/2014/main" id="{BE93D684-891C-801E-0757-054C0A373888}"/>
              </a:ext>
            </a:extLst>
          </p:cNvPr>
          <p:cNvSpPr txBox="1">
            <a:spLocks/>
          </p:cNvSpPr>
          <p:nvPr/>
        </p:nvSpPr>
        <p:spPr>
          <a:xfrm>
            <a:off x="218363" y="1255594"/>
            <a:ext cx="11488955" cy="5602406"/>
          </a:xfrm>
          <a:prstGeom prst="rect">
            <a:avLst/>
          </a:prstGeom>
        </p:spPr>
        <p:txBody>
          <a:bodyPr>
            <a:normAutofit fontScale="85000" lnSpcReduction="10000"/>
          </a:bodyPr>
          <a:lstStyle/>
          <a:p>
            <a:pPr marL="457200" indent="-457200" fontAlgn="base">
              <a:lnSpc>
                <a:spcPct val="150000"/>
              </a:lnSpc>
              <a:spcBef>
                <a:spcPts val="1000"/>
              </a:spcBef>
              <a:spcAft>
                <a:spcPct val="0"/>
              </a:spcAft>
              <a:buFont typeface="Wingdings" panose="05000000000000000000" pitchFamily="2" charset="2"/>
              <a:buChar char="Ø"/>
              <a:defRPr/>
            </a:pPr>
            <a:r>
              <a:rPr lang="en-US" sz="3000" b="1" dirty="0">
                <a:solidFill>
                  <a:srgbClr val="C00000"/>
                </a:solidFill>
                <a:latin typeface="TimesNewRomanPSMT"/>
              </a:rPr>
              <a:t>Habitat</a:t>
            </a:r>
            <a:r>
              <a:rPr lang="en-US" sz="3000" b="1" dirty="0">
                <a:solidFill>
                  <a:prstClr val="black"/>
                </a:solidFill>
                <a:latin typeface="TimesNewRomanPSMT"/>
              </a:rPr>
              <a:t>:</a:t>
            </a:r>
            <a:r>
              <a:rPr lang="en-US" sz="3000" dirty="0">
                <a:solidFill>
                  <a:prstClr val="black"/>
                </a:solidFill>
                <a:latin typeface="TimesNewRomanPSMT"/>
              </a:rPr>
              <a:t> </a:t>
            </a:r>
            <a:r>
              <a:rPr lang="en-US" altLang="en-US" sz="3200" dirty="0">
                <a:solidFill>
                  <a:prstClr val="black"/>
                </a:solidFill>
                <a:latin typeface="Times New Roman" panose="02020603050405020304" pitchFamily="18" charset="0"/>
                <a:cs typeface="Times New Roman" panose="02020603050405020304" pitchFamily="18" charset="0"/>
              </a:rPr>
              <a:t>adult worms live in </a:t>
            </a:r>
            <a:r>
              <a:rPr lang="en-GB" altLang="en-US" sz="3200" dirty="0">
                <a:solidFill>
                  <a:prstClr val="black"/>
                </a:solidFill>
                <a:latin typeface="Times New Roman" panose="02020603050405020304" pitchFamily="18" charset="0"/>
                <a:cs typeface="Times New Roman" panose="02020603050405020304" pitchFamily="18" charset="0"/>
              </a:rPr>
              <a:t>the vesical and pelvic venous plexuses in man surrounding the kidney, pelvis, urinary bladder, urethra, prostate, seminal vesicles, lower 1/3 of uterus and vagina.</a:t>
            </a:r>
          </a:p>
          <a:p>
            <a:pPr marL="457200" indent="-457200" fontAlgn="base">
              <a:lnSpc>
                <a:spcPct val="150000"/>
              </a:lnSpc>
              <a:spcBef>
                <a:spcPts val="1000"/>
              </a:spcBef>
              <a:spcAft>
                <a:spcPct val="0"/>
              </a:spcAft>
              <a:buFont typeface="Wingdings" panose="05000000000000000000" pitchFamily="2" charset="2"/>
              <a:buChar char="Ø"/>
              <a:defRPr/>
            </a:pPr>
            <a:r>
              <a:rPr lang="en-US" sz="3000" b="1" dirty="0">
                <a:solidFill>
                  <a:srgbClr val="C00000"/>
                </a:solidFill>
                <a:latin typeface="TimesNewRomanPSMT"/>
              </a:rPr>
              <a:t>Definitive host: </a:t>
            </a:r>
            <a:r>
              <a:rPr lang="en-US" sz="3000" dirty="0">
                <a:solidFill>
                  <a:prstClr val="black"/>
                </a:solidFill>
                <a:latin typeface="TimesNewRomanPSMT"/>
              </a:rPr>
              <a:t>Man</a:t>
            </a:r>
          </a:p>
          <a:p>
            <a:pPr marL="457200" indent="-457200" fontAlgn="base">
              <a:lnSpc>
                <a:spcPct val="150000"/>
              </a:lnSpc>
              <a:spcBef>
                <a:spcPts val="1000"/>
              </a:spcBef>
              <a:spcAft>
                <a:spcPct val="0"/>
              </a:spcAft>
              <a:buFont typeface="Wingdings" panose="05000000000000000000" pitchFamily="2" charset="2"/>
              <a:buChar char="Ø"/>
              <a:defRPr/>
            </a:pPr>
            <a:r>
              <a:rPr lang="en-US" sz="3000" b="1" dirty="0">
                <a:solidFill>
                  <a:srgbClr val="C00000"/>
                </a:solidFill>
                <a:latin typeface="TimesNewRomanPSMT"/>
              </a:rPr>
              <a:t>Intermediate host: </a:t>
            </a:r>
            <a:r>
              <a:rPr lang="en-US" sz="3000" dirty="0">
                <a:solidFill>
                  <a:prstClr val="black"/>
                </a:solidFill>
                <a:latin typeface="TimesNewRomanPSMT"/>
              </a:rPr>
              <a:t>snail </a:t>
            </a:r>
            <a:r>
              <a:rPr lang="en-US" sz="3000" i="1" dirty="0" err="1">
                <a:solidFill>
                  <a:prstClr val="black"/>
                </a:solidFill>
                <a:latin typeface="TimesNewRomanPSMT"/>
              </a:rPr>
              <a:t>Bulinus</a:t>
            </a:r>
            <a:r>
              <a:rPr lang="en-US" sz="3000" i="1" dirty="0">
                <a:solidFill>
                  <a:prstClr val="black"/>
                </a:solidFill>
                <a:latin typeface="TimesNewRomanPSMT"/>
              </a:rPr>
              <a:t> truncatus </a:t>
            </a:r>
            <a:r>
              <a:rPr lang="en-US" sz="3000" dirty="0">
                <a:solidFill>
                  <a:prstClr val="black"/>
                </a:solidFill>
                <a:latin typeface="TimesNewRomanPSMT"/>
              </a:rPr>
              <a:t>in Egypt.</a:t>
            </a:r>
          </a:p>
          <a:p>
            <a:pPr marL="457200" indent="-457200" fontAlgn="base">
              <a:lnSpc>
                <a:spcPct val="150000"/>
              </a:lnSpc>
              <a:spcBef>
                <a:spcPts val="1000"/>
              </a:spcBef>
              <a:spcAft>
                <a:spcPct val="0"/>
              </a:spcAft>
              <a:buFont typeface="Wingdings" panose="05000000000000000000" pitchFamily="2" charset="2"/>
              <a:buChar char="Ø"/>
              <a:defRPr/>
            </a:pPr>
            <a:r>
              <a:rPr lang="en-US" sz="3000" b="1" dirty="0">
                <a:solidFill>
                  <a:srgbClr val="C00000"/>
                </a:solidFill>
                <a:latin typeface="TimesNewRomanPSMT"/>
              </a:rPr>
              <a:t>Reservoir hosts: </a:t>
            </a:r>
            <a:r>
              <a:rPr lang="en-US" sz="3000" dirty="0">
                <a:solidFill>
                  <a:prstClr val="black"/>
                </a:solidFill>
                <a:latin typeface="TimesNewRomanPSMT"/>
              </a:rPr>
              <a:t>No</a:t>
            </a:r>
          </a:p>
          <a:p>
            <a:pPr marL="457200" indent="-457200" fontAlgn="base">
              <a:lnSpc>
                <a:spcPct val="150000"/>
              </a:lnSpc>
              <a:spcBef>
                <a:spcPts val="1000"/>
              </a:spcBef>
              <a:spcAft>
                <a:spcPct val="0"/>
              </a:spcAft>
              <a:buFont typeface="Wingdings" panose="05000000000000000000" pitchFamily="2" charset="2"/>
              <a:buChar char="Ø"/>
              <a:defRPr/>
            </a:pPr>
            <a:r>
              <a:rPr lang="en-US" sz="3000" b="1" dirty="0">
                <a:solidFill>
                  <a:srgbClr val="C00000"/>
                </a:solidFill>
                <a:latin typeface="TimesNewRomanPSMT"/>
              </a:rPr>
              <a:t>Stages in the life cycle: </a:t>
            </a:r>
            <a:r>
              <a:rPr lang="en-US" altLang="en-US" sz="3200" dirty="0">
                <a:solidFill>
                  <a:prstClr val="black"/>
                </a:solidFill>
                <a:latin typeface="Times New Roman" panose="02020603050405020304" pitchFamily="18" charset="0"/>
                <a:cs typeface="Times New Roman" panose="02020603050405020304" pitchFamily="18" charset="0"/>
              </a:rPr>
              <a:t>egg </a:t>
            </a:r>
            <a:r>
              <a:rPr lang="en-US" altLang="en-US" sz="3200" dirty="0">
                <a:solidFill>
                  <a:prstClr val="black"/>
                </a:solidFill>
                <a:latin typeface="Times New Roman" panose="02020603050405020304" pitchFamily="18" charset="0"/>
                <a:cs typeface="Times New Roman" panose="02020603050405020304" pitchFamily="18" charset="0"/>
                <a:sym typeface="Wingdings" panose="05000000000000000000" pitchFamily="2" charset="2"/>
              </a:rPr>
              <a:t></a:t>
            </a:r>
            <a:r>
              <a:rPr lang="en-US" altLang="en-US" sz="3200" dirty="0">
                <a:solidFill>
                  <a:prstClr val="black"/>
                </a:solidFill>
                <a:latin typeface="Times New Roman" panose="02020603050405020304" pitchFamily="18" charset="0"/>
                <a:cs typeface="Times New Roman" panose="02020603050405020304" pitchFamily="18" charset="0"/>
              </a:rPr>
              <a:t> miracidium </a:t>
            </a:r>
            <a:r>
              <a:rPr lang="en-US" altLang="en-US" sz="3200" dirty="0">
                <a:solidFill>
                  <a:prstClr val="black"/>
                </a:solidFill>
                <a:latin typeface="Times New Roman" panose="02020603050405020304" pitchFamily="18" charset="0"/>
                <a:cs typeface="Times New Roman" panose="02020603050405020304" pitchFamily="18" charset="0"/>
                <a:sym typeface="Wingdings" panose="05000000000000000000" pitchFamily="2" charset="2"/>
              </a:rPr>
              <a:t></a:t>
            </a:r>
            <a:r>
              <a:rPr lang="en-US" altLang="en-US" sz="3200" dirty="0">
                <a:solidFill>
                  <a:prstClr val="black"/>
                </a:solidFill>
                <a:latin typeface="Times New Roman" panose="02020603050405020304" pitchFamily="18" charset="0"/>
                <a:cs typeface="Times New Roman" panose="02020603050405020304" pitchFamily="18" charset="0"/>
              </a:rPr>
              <a:t> sporocyst </a:t>
            </a:r>
            <a:r>
              <a:rPr lang="en-US" altLang="en-US" sz="3200" dirty="0">
                <a:solidFill>
                  <a:prstClr val="black"/>
                </a:solidFill>
                <a:latin typeface="Times New Roman" panose="02020603050405020304" pitchFamily="18" charset="0"/>
                <a:cs typeface="Times New Roman" panose="02020603050405020304" pitchFamily="18" charset="0"/>
                <a:sym typeface="Wingdings" panose="05000000000000000000" pitchFamily="2" charset="2"/>
              </a:rPr>
              <a:t></a:t>
            </a:r>
            <a:r>
              <a:rPr lang="en-US" altLang="en-US" sz="3200" dirty="0">
                <a:solidFill>
                  <a:prstClr val="black"/>
                </a:solidFill>
                <a:latin typeface="Times New Roman" panose="02020603050405020304" pitchFamily="18" charset="0"/>
                <a:cs typeface="Times New Roman" panose="02020603050405020304" pitchFamily="18" charset="0"/>
              </a:rPr>
              <a:t> cercariae </a:t>
            </a:r>
            <a:r>
              <a:rPr lang="en-US" altLang="en-US" sz="3200" dirty="0">
                <a:solidFill>
                  <a:prstClr val="black"/>
                </a:solidFill>
                <a:latin typeface="Times New Roman" panose="02020603050405020304" pitchFamily="18" charset="0"/>
                <a:cs typeface="Times New Roman" panose="02020603050405020304" pitchFamily="18" charset="0"/>
                <a:sym typeface="Wingdings" panose="05000000000000000000" pitchFamily="2" charset="2"/>
              </a:rPr>
              <a:t></a:t>
            </a:r>
            <a:r>
              <a:rPr lang="en-US" altLang="en-US" sz="3200" dirty="0">
                <a:solidFill>
                  <a:prstClr val="black"/>
                </a:solidFill>
                <a:latin typeface="Times New Roman" panose="02020603050405020304" pitchFamily="18" charset="0"/>
                <a:cs typeface="Times New Roman" panose="02020603050405020304" pitchFamily="18" charset="0"/>
              </a:rPr>
              <a:t>adult</a:t>
            </a:r>
            <a:endParaRPr lang="en-US" altLang="en-US" sz="3000" dirty="0">
              <a:solidFill>
                <a:prstClr val="black"/>
              </a:solidFill>
              <a:latin typeface="TimesNewRomanPSMT"/>
            </a:endParaRPr>
          </a:p>
          <a:p>
            <a:pPr marL="457200" indent="-457200" fontAlgn="base">
              <a:lnSpc>
                <a:spcPct val="150000"/>
              </a:lnSpc>
              <a:spcBef>
                <a:spcPts val="1000"/>
              </a:spcBef>
              <a:spcAft>
                <a:spcPct val="0"/>
              </a:spcAft>
              <a:buFont typeface="Wingdings" panose="05000000000000000000" pitchFamily="2" charset="2"/>
              <a:buChar char="Ø"/>
              <a:defRPr/>
            </a:pPr>
            <a:r>
              <a:rPr lang="en-US" sz="3000" b="1" dirty="0">
                <a:solidFill>
                  <a:srgbClr val="C00000"/>
                </a:solidFill>
                <a:latin typeface="TimesNewRomanPSMT"/>
              </a:rPr>
              <a:t>Infective stage: </a:t>
            </a:r>
            <a:r>
              <a:rPr lang="en-US" sz="3200" dirty="0" err="1">
                <a:solidFill>
                  <a:prstClr val="black"/>
                </a:solidFill>
                <a:latin typeface="Times New Roman" panose="02020603050405020304" pitchFamily="18" charset="0"/>
                <a:cs typeface="Times New Roman" panose="02020603050405020304" pitchFamily="18" charset="0"/>
              </a:rPr>
              <a:t>furcocercus</a:t>
            </a:r>
            <a:r>
              <a:rPr lang="en-US" sz="3000" b="1" dirty="0">
                <a:solidFill>
                  <a:srgbClr val="C00000"/>
                </a:solidFill>
                <a:latin typeface="TimesNewRomanPSMT"/>
              </a:rPr>
              <a:t> </a:t>
            </a:r>
            <a:r>
              <a:rPr lang="en-US" altLang="en-US" sz="3200" dirty="0">
                <a:solidFill>
                  <a:prstClr val="black"/>
                </a:solidFill>
                <a:latin typeface="Times New Roman" panose="02020603050405020304" pitchFamily="18" charset="0"/>
                <a:cs typeface="Times New Roman" panose="02020603050405020304" pitchFamily="18" charset="0"/>
              </a:rPr>
              <a:t>cercaria</a:t>
            </a:r>
            <a:endParaRPr lang="en-US" sz="2800" dirty="0">
              <a:solidFill>
                <a:prstClr val="black"/>
              </a:solidFill>
              <a:latin typeface="TimesNewRomanPSMT"/>
            </a:endParaRPr>
          </a:p>
          <a:p>
            <a:pPr marL="228600" indent="-228600" fontAlgn="base">
              <a:lnSpc>
                <a:spcPct val="90000"/>
              </a:lnSpc>
              <a:spcBef>
                <a:spcPct val="20000"/>
              </a:spcBef>
              <a:spcAft>
                <a:spcPct val="0"/>
              </a:spcAft>
              <a:buFont typeface="Arial" charset="0"/>
              <a:buChar char="•"/>
              <a:defRPr/>
            </a:pPr>
            <a:endParaRPr lang="en-US" sz="3200" dirty="0">
              <a:solidFill>
                <a:prstClr val="black"/>
              </a:solidFill>
              <a:latin typeface="TimesNewRomanPSMT"/>
            </a:endParaRPr>
          </a:p>
          <a:p>
            <a:pPr marL="228600" indent="-228600">
              <a:lnSpc>
                <a:spcPct val="90000"/>
              </a:lnSpc>
              <a:spcBef>
                <a:spcPts val="1000"/>
              </a:spcBef>
              <a:buFont typeface="Arial" panose="020B0604020202020204" pitchFamily="34" charset="0"/>
              <a:buChar char="•"/>
              <a:defRPr/>
            </a:pPr>
            <a:endParaRPr lang="ar-EG" sz="2800" dirty="0">
              <a:solidFill>
                <a:prstClr val="black"/>
              </a:solidFill>
              <a:latin typeface="Calibri" panose="020F0502020204030204"/>
            </a:endParaRPr>
          </a:p>
        </p:txBody>
      </p:sp>
    </p:spTree>
    <p:extLst>
      <p:ext uri="{BB962C8B-B14F-4D97-AF65-F5344CB8AC3E}">
        <p14:creationId xmlns:p14="http://schemas.microsoft.com/office/powerpoint/2010/main" val="34395119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9" name="Rectangle 58">
            <a:extLst>
              <a:ext uri="{FF2B5EF4-FFF2-40B4-BE49-F238E27FC236}">
                <a16:creationId xmlns:a16="http://schemas.microsoft.com/office/drawing/2014/main" id="{F1FABBDD-BEEB-47CC-9DC2-83E0BCD19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grpSp>
        <p:nvGrpSpPr>
          <p:cNvPr id="80" name="Group 60">
            <a:extLst>
              <a:ext uri="{FF2B5EF4-FFF2-40B4-BE49-F238E27FC236}">
                <a16:creationId xmlns:a16="http://schemas.microsoft.com/office/drawing/2014/main" id="{72E14A10-F6FE-46B8-9F62-D170790442F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7625" y="0"/>
            <a:ext cx="11097905" cy="6858000"/>
            <a:chOff x="547625" y="0"/>
            <a:chExt cx="11097905" cy="6858000"/>
          </a:xfrm>
        </p:grpSpPr>
        <p:sp>
          <p:nvSpPr>
            <p:cNvPr id="62" name="Freeform: Shape 61">
              <a:extLst>
                <a:ext uri="{FF2B5EF4-FFF2-40B4-BE49-F238E27FC236}">
                  <a16:creationId xmlns:a16="http://schemas.microsoft.com/office/drawing/2014/main" id="{CF9D6573-DAA5-4FC7-9CC6-80FFE63718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907575" y="0"/>
              <a:ext cx="10345003" cy="6858000"/>
            </a:xfrm>
            <a:custGeom>
              <a:avLst/>
              <a:gdLst>
                <a:gd name="connsiteX0" fmla="*/ 7551973 w 9174595"/>
                <a:gd name="connsiteY0" fmla="*/ 0 h 6858000"/>
                <a:gd name="connsiteX1" fmla="*/ 5634635 w 9174595"/>
                <a:gd name="connsiteY1" fmla="*/ 0 h 6858000"/>
                <a:gd name="connsiteX2" fmla="*/ 5550590 w 9174595"/>
                <a:gd name="connsiteY2" fmla="*/ 0 h 6858000"/>
                <a:gd name="connsiteX3" fmla="*/ 5480986 w 9174595"/>
                <a:gd name="connsiteY3" fmla="*/ 0 h 6858000"/>
                <a:gd name="connsiteX4" fmla="*/ 4886240 w 9174595"/>
                <a:gd name="connsiteY4" fmla="*/ 0 h 6858000"/>
                <a:gd name="connsiteX5" fmla="*/ 4816638 w 9174595"/>
                <a:gd name="connsiteY5" fmla="*/ 0 h 6858000"/>
                <a:gd name="connsiteX6" fmla="*/ 4357958 w 9174595"/>
                <a:gd name="connsiteY6" fmla="*/ 0 h 6858000"/>
                <a:gd name="connsiteX7" fmla="*/ 4288354 w 9174595"/>
                <a:gd name="connsiteY7" fmla="*/ 0 h 6858000"/>
                <a:gd name="connsiteX8" fmla="*/ 3693608 w 9174595"/>
                <a:gd name="connsiteY8" fmla="*/ 0 h 6858000"/>
                <a:gd name="connsiteX9" fmla="*/ 3624006 w 9174595"/>
                <a:gd name="connsiteY9" fmla="*/ 0 h 6858000"/>
                <a:gd name="connsiteX10" fmla="*/ 3276448 w 9174595"/>
                <a:gd name="connsiteY10" fmla="*/ 0 h 6858000"/>
                <a:gd name="connsiteX11" fmla="*/ 1622622 w 9174595"/>
                <a:gd name="connsiteY11" fmla="*/ 0 h 6858000"/>
                <a:gd name="connsiteX12" fmla="*/ 1600504 w 9174595"/>
                <a:gd name="connsiteY12" fmla="*/ 14997 h 6858000"/>
                <a:gd name="connsiteX13" fmla="*/ 0 w 9174595"/>
                <a:gd name="connsiteY13" fmla="*/ 3621656 h 6858000"/>
                <a:gd name="connsiteX14" fmla="*/ 1873886 w 9174595"/>
                <a:gd name="connsiteY14" fmla="*/ 6374814 h 6858000"/>
                <a:gd name="connsiteX15" fmla="*/ 2390406 w 9174595"/>
                <a:gd name="connsiteY15" fmla="*/ 6780599 h 6858000"/>
                <a:gd name="connsiteX16" fmla="*/ 2502136 w 9174595"/>
                <a:gd name="connsiteY16" fmla="*/ 6858000 h 6858000"/>
                <a:gd name="connsiteX17" fmla="*/ 3276448 w 9174595"/>
                <a:gd name="connsiteY17" fmla="*/ 6858000 h 6858000"/>
                <a:gd name="connsiteX18" fmla="*/ 3624006 w 9174595"/>
                <a:gd name="connsiteY18" fmla="*/ 6858000 h 6858000"/>
                <a:gd name="connsiteX19" fmla="*/ 3693608 w 9174595"/>
                <a:gd name="connsiteY19" fmla="*/ 6858000 h 6858000"/>
                <a:gd name="connsiteX20" fmla="*/ 4288354 w 9174595"/>
                <a:gd name="connsiteY20" fmla="*/ 6858000 h 6858000"/>
                <a:gd name="connsiteX21" fmla="*/ 4357958 w 9174595"/>
                <a:gd name="connsiteY21" fmla="*/ 6858000 h 6858000"/>
                <a:gd name="connsiteX22" fmla="*/ 4816638 w 9174595"/>
                <a:gd name="connsiteY22" fmla="*/ 6858000 h 6858000"/>
                <a:gd name="connsiteX23" fmla="*/ 4886240 w 9174595"/>
                <a:gd name="connsiteY23" fmla="*/ 6858000 h 6858000"/>
                <a:gd name="connsiteX24" fmla="*/ 5480986 w 9174595"/>
                <a:gd name="connsiteY24" fmla="*/ 6858000 h 6858000"/>
                <a:gd name="connsiteX25" fmla="*/ 5550590 w 9174595"/>
                <a:gd name="connsiteY25" fmla="*/ 6858000 h 6858000"/>
                <a:gd name="connsiteX26" fmla="*/ 5634635 w 9174595"/>
                <a:gd name="connsiteY26" fmla="*/ 6858000 h 6858000"/>
                <a:gd name="connsiteX27" fmla="*/ 6672460 w 9174595"/>
                <a:gd name="connsiteY27" fmla="*/ 6858000 h 6858000"/>
                <a:gd name="connsiteX28" fmla="*/ 6784188 w 9174595"/>
                <a:gd name="connsiteY28" fmla="*/ 6780599 h 6858000"/>
                <a:gd name="connsiteX29" fmla="*/ 7300708 w 9174595"/>
                <a:gd name="connsiteY29" fmla="*/ 6374814 h 6858000"/>
                <a:gd name="connsiteX30" fmla="*/ 9174595 w 9174595"/>
                <a:gd name="connsiteY30" fmla="*/ 3621656 h 6858000"/>
                <a:gd name="connsiteX31" fmla="*/ 7574092 w 9174595"/>
                <a:gd name="connsiteY3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174595" h="6858000">
                  <a:moveTo>
                    <a:pt x="7551973" y="0"/>
                  </a:moveTo>
                  <a:lnTo>
                    <a:pt x="5634635" y="0"/>
                  </a:lnTo>
                  <a:lnTo>
                    <a:pt x="5550590" y="0"/>
                  </a:lnTo>
                  <a:lnTo>
                    <a:pt x="5480986" y="0"/>
                  </a:lnTo>
                  <a:lnTo>
                    <a:pt x="4886240" y="0"/>
                  </a:lnTo>
                  <a:lnTo>
                    <a:pt x="4816638" y="0"/>
                  </a:lnTo>
                  <a:lnTo>
                    <a:pt x="4357958" y="0"/>
                  </a:lnTo>
                  <a:lnTo>
                    <a:pt x="4288354" y="0"/>
                  </a:lnTo>
                  <a:lnTo>
                    <a:pt x="3693608" y="0"/>
                  </a:lnTo>
                  <a:lnTo>
                    <a:pt x="3624006" y="0"/>
                  </a:lnTo>
                  <a:lnTo>
                    <a:pt x="3276448" y="0"/>
                  </a:lnTo>
                  <a:lnTo>
                    <a:pt x="1622622" y="0"/>
                  </a:lnTo>
                  <a:lnTo>
                    <a:pt x="1600504" y="14997"/>
                  </a:lnTo>
                  <a:cubicBezTo>
                    <a:pt x="573594" y="754641"/>
                    <a:pt x="0" y="2093192"/>
                    <a:pt x="0" y="3621656"/>
                  </a:cubicBezTo>
                  <a:cubicBezTo>
                    <a:pt x="0" y="4969131"/>
                    <a:pt x="928496" y="5602839"/>
                    <a:pt x="1873886" y="6374814"/>
                  </a:cubicBezTo>
                  <a:cubicBezTo>
                    <a:pt x="2046046" y="6515397"/>
                    <a:pt x="2216632" y="6653108"/>
                    <a:pt x="2390406" y="6780599"/>
                  </a:cubicBezTo>
                  <a:lnTo>
                    <a:pt x="2502136" y="6858000"/>
                  </a:lnTo>
                  <a:lnTo>
                    <a:pt x="3276448" y="6858000"/>
                  </a:lnTo>
                  <a:lnTo>
                    <a:pt x="3624006" y="6858000"/>
                  </a:lnTo>
                  <a:lnTo>
                    <a:pt x="3693608" y="6858000"/>
                  </a:lnTo>
                  <a:lnTo>
                    <a:pt x="4288354" y="6858000"/>
                  </a:lnTo>
                  <a:lnTo>
                    <a:pt x="4357958" y="6858000"/>
                  </a:lnTo>
                  <a:lnTo>
                    <a:pt x="4816638" y="6858000"/>
                  </a:lnTo>
                  <a:lnTo>
                    <a:pt x="4886240" y="6858000"/>
                  </a:lnTo>
                  <a:lnTo>
                    <a:pt x="5480986" y="6858000"/>
                  </a:lnTo>
                  <a:lnTo>
                    <a:pt x="5550590" y="6858000"/>
                  </a:lnTo>
                  <a:lnTo>
                    <a:pt x="5634635" y="6858000"/>
                  </a:lnTo>
                  <a:lnTo>
                    <a:pt x="6672460" y="6858000"/>
                  </a:lnTo>
                  <a:lnTo>
                    <a:pt x="6784188" y="6780599"/>
                  </a:lnTo>
                  <a:cubicBezTo>
                    <a:pt x="6957963" y="6653108"/>
                    <a:pt x="7128548" y="6515397"/>
                    <a:pt x="7300708" y="6374814"/>
                  </a:cubicBezTo>
                  <a:cubicBezTo>
                    <a:pt x="8246100" y="5602839"/>
                    <a:pt x="9174595" y="4969131"/>
                    <a:pt x="9174595" y="3621656"/>
                  </a:cubicBezTo>
                  <a:cubicBezTo>
                    <a:pt x="9174595" y="2093192"/>
                    <a:pt x="8601001" y="754641"/>
                    <a:pt x="7574092" y="14997"/>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Freeform: Shape 62">
              <a:extLst>
                <a:ext uri="{FF2B5EF4-FFF2-40B4-BE49-F238E27FC236}">
                  <a16:creationId xmlns:a16="http://schemas.microsoft.com/office/drawing/2014/main" id="{99300304-8097-4497-B7D7-CF98A9A74F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708673"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64" name="Freeform: Shape 63">
              <a:extLst>
                <a:ext uri="{FF2B5EF4-FFF2-40B4-BE49-F238E27FC236}">
                  <a16:creationId xmlns:a16="http://schemas.microsoft.com/office/drawing/2014/main" id="{916BEB36-8C72-450B-A22A-48D5476669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75235"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65" name="Freeform: Shape 64">
              <a:extLst>
                <a:ext uri="{FF2B5EF4-FFF2-40B4-BE49-F238E27FC236}">
                  <a16:creationId xmlns:a16="http://schemas.microsoft.com/office/drawing/2014/main" id="{9D8BC9E3-E539-449C-B557-4074751AEF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547625" y="0"/>
              <a:ext cx="2209181" cy="6858000"/>
            </a:xfrm>
            <a:custGeom>
              <a:avLst/>
              <a:gdLst>
                <a:gd name="connsiteX0" fmla="*/ 955085 w 2209181"/>
                <a:gd name="connsiteY0" fmla="*/ 0 h 6858000"/>
                <a:gd name="connsiteX1" fmla="*/ 937727 w 2209181"/>
                <a:gd name="connsiteY1" fmla="*/ 0 h 6858000"/>
                <a:gd name="connsiteX2" fmla="*/ 963738 w 2209181"/>
                <a:gd name="connsiteY2" fmla="*/ 24346 h 6858000"/>
                <a:gd name="connsiteX3" fmla="*/ 2184004 w 2209181"/>
                <a:gd name="connsiteY3" fmla="*/ 3809420 h 6858000"/>
                <a:gd name="connsiteX4" fmla="*/ 218679 w 2209181"/>
                <a:gd name="connsiteY4" fmla="*/ 6681644 h 6858000"/>
                <a:gd name="connsiteX5" fmla="*/ 0 w 2209181"/>
                <a:gd name="connsiteY5" fmla="*/ 6858000 h 6858000"/>
                <a:gd name="connsiteX6" fmla="*/ 19349 w 2209181"/>
                <a:gd name="connsiteY6" fmla="*/ 6858000 h 6858000"/>
                <a:gd name="connsiteX7" fmla="*/ 236958 w 2209181"/>
                <a:gd name="connsiteY7" fmla="*/ 6682507 h 6858000"/>
                <a:gd name="connsiteX8" fmla="*/ 2202283 w 2209181"/>
                <a:gd name="connsiteY8" fmla="*/ 3810283 h 6858000"/>
                <a:gd name="connsiteX9" fmla="*/ 982018 w 2209181"/>
                <a:gd name="connsiteY9" fmla="*/ 2521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55085" y="0"/>
                  </a:moveTo>
                  <a:lnTo>
                    <a:pt x="937727" y="0"/>
                  </a:lnTo>
                  <a:lnTo>
                    <a:pt x="963738" y="24346"/>
                  </a:lnTo>
                  <a:cubicBezTo>
                    <a:pt x="1818009" y="885455"/>
                    <a:pt x="2251801" y="2269402"/>
                    <a:pt x="2184004" y="3809420"/>
                  </a:cubicBezTo>
                  <a:cubicBezTo>
                    <a:pt x="2120250" y="5257592"/>
                    <a:pt x="1181008" y="5895709"/>
                    <a:pt x="218679" y="6681644"/>
                  </a:cubicBezTo>
                  <a:lnTo>
                    <a:pt x="0" y="6858000"/>
                  </a:lnTo>
                  <a:lnTo>
                    <a:pt x="19349" y="6858000"/>
                  </a:lnTo>
                  <a:lnTo>
                    <a:pt x="236958" y="6682507"/>
                  </a:lnTo>
                  <a:cubicBezTo>
                    <a:pt x="1199288" y="5896573"/>
                    <a:pt x="2138530" y="5258455"/>
                    <a:pt x="2202283" y="3810283"/>
                  </a:cubicBezTo>
                  <a:cubicBezTo>
                    <a:pt x="2270080" y="2270266"/>
                    <a:pt x="1836289" y="886318"/>
                    <a:pt x="982018" y="25210"/>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66" name="Freeform: Shape 65">
              <a:extLst>
                <a:ext uri="{FF2B5EF4-FFF2-40B4-BE49-F238E27FC236}">
                  <a16:creationId xmlns:a16="http://schemas.microsoft.com/office/drawing/2014/main" id="{074FC277-4245-45E3-A41E-BE1CFF33CB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436349" y="0"/>
              <a:ext cx="2209181" cy="6858000"/>
            </a:xfrm>
            <a:custGeom>
              <a:avLst/>
              <a:gdLst>
                <a:gd name="connsiteX0" fmla="*/ 937727 w 2209181"/>
                <a:gd name="connsiteY0" fmla="*/ 0 h 6858000"/>
                <a:gd name="connsiteX1" fmla="*/ 955085 w 2209181"/>
                <a:gd name="connsiteY1" fmla="*/ 0 h 6858000"/>
                <a:gd name="connsiteX2" fmla="*/ 982018 w 2209181"/>
                <a:gd name="connsiteY2" fmla="*/ 25210 h 6858000"/>
                <a:gd name="connsiteX3" fmla="*/ 2202283 w 2209181"/>
                <a:gd name="connsiteY3" fmla="*/ 3810283 h 6858000"/>
                <a:gd name="connsiteX4" fmla="*/ 236958 w 2209181"/>
                <a:gd name="connsiteY4" fmla="*/ 6682507 h 6858000"/>
                <a:gd name="connsiteX5" fmla="*/ 19349 w 2209181"/>
                <a:gd name="connsiteY5" fmla="*/ 6858000 h 6858000"/>
                <a:gd name="connsiteX6" fmla="*/ 0 w 2209181"/>
                <a:gd name="connsiteY6" fmla="*/ 6858000 h 6858000"/>
                <a:gd name="connsiteX7" fmla="*/ 218679 w 2209181"/>
                <a:gd name="connsiteY7" fmla="*/ 6681644 h 6858000"/>
                <a:gd name="connsiteX8" fmla="*/ 2184004 w 2209181"/>
                <a:gd name="connsiteY8" fmla="*/ 3809420 h 6858000"/>
                <a:gd name="connsiteX9" fmla="*/ 963738 w 2209181"/>
                <a:gd name="connsiteY9" fmla="*/ 243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37727" y="0"/>
                  </a:moveTo>
                  <a:lnTo>
                    <a:pt x="955085" y="0"/>
                  </a:lnTo>
                  <a:lnTo>
                    <a:pt x="982018" y="25210"/>
                  </a:lnTo>
                  <a:cubicBezTo>
                    <a:pt x="1836289" y="886318"/>
                    <a:pt x="2270080" y="2270266"/>
                    <a:pt x="2202283" y="3810283"/>
                  </a:cubicBezTo>
                  <a:cubicBezTo>
                    <a:pt x="2138530" y="5258455"/>
                    <a:pt x="1199288" y="5896573"/>
                    <a:pt x="236958" y="6682507"/>
                  </a:cubicBezTo>
                  <a:lnTo>
                    <a:pt x="19349" y="6858000"/>
                  </a:lnTo>
                  <a:lnTo>
                    <a:pt x="0" y="6858000"/>
                  </a:lnTo>
                  <a:lnTo>
                    <a:pt x="218679" y="6681644"/>
                  </a:lnTo>
                  <a:cubicBezTo>
                    <a:pt x="1181008" y="5895709"/>
                    <a:pt x="2120250" y="5257592"/>
                    <a:pt x="2184004" y="3809420"/>
                  </a:cubicBezTo>
                  <a:cubicBezTo>
                    <a:pt x="2251801" y="2269402"/>
                    <a:pt x="1818009" y="885455"/>
                    <a:pt x="963738" y="24346"/>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grpSp>
      <p:sp>
        <p:nvSpPr>
          <p:cNvPr id="2" name="Title 1">
            <a:extLst>
              <a:ext uri="{FF2B5EF4-FFF2-40B4-BE49-F238E27FC236}">
                <a16:creationId xmlns:a16="http://schemas.microsoft.com/office/drawing/2014/main" id="{C5E7C505-65A3-06C5-203A-294CCFE22B0A}"/>
              </a:ext>
            </a:extLst>
          </p:cNvPr>
          <p:cNvSpPr>
            <a:spLocks noGrp="1"/>
          </p:cNvSpPr>
          <p:nvPr>
            <p:ph type="title"/>
          </p:nvPr>
        </p:nvSpPr>
        <p:spPr>
          <a:xfrm>
            <a:off x="1327732" y="51630"/>
            <a:ext cx="9924846" cy="796978"/>
          </a:xfrm>
        </p:spPr>
        <p:txBody>
          <a:bodyPr anchor="b">
            <a:normAutofit/>
          </a:bodyPr>
          <a:lstStyle/>
          <a:p>
            <a:pPr marL="0" marR="0" lvl="0" indent="0" algn="ctr" defTabSz="914400" rtl="0" eaLnBrk="1" fontAlgn="auto" latinLnBrk="0" hangingPunct="1">
              <a:lnSpc>
                <a:spcPct val="100000"/>
              </a:lnSpc>
              <a:spcBef>
                <a:spcPts val="0"/>
              </a:spcBef>
              <a:spcAft>
                <a:spcPts val="0"/>
              </a:spcAft>
              <a:tabLst/>
              <a:defRPr/>
            </a:pPr>
            <a:r>
              <a:rPr lang="en-US" sz="3600" b="1" dirty="0">
                <a:solidFill>
                  <a:srgbClr val="C00000"/>
                </a:solidFill>
                <a:latin typeface="Calibri" panose="020F0502020204030204"/>
                <a:ea typeface="+mn-ea"/>
                <a:cs typeface="+mn-cs"/>
              </a:rPr>
              <a:t>Mode of infection</a:t>
            </a:r>
            <a:endParaRPr lang="en-GB" sz="3600" dirty="0"/>
          </a:p>
        </p:txBody>
      </p:sp>
      <p:pic>
        <p:nvPicPr>
          <p:cNvPr id="4" name="Picture 3" descr="A logo of a university&#10;&#10;Description automatically generated">
            <a:extLst>
              <a:ext uri="{FF2B5EF4-FFF2-40B4-BE49-F238E27FC236}">
                <a16:creationId xmlns:a16="http://schemas.microsoft.com/office/drawing/2014/main" id="{105F8409-D277-9ABD-D74A-2A178F9554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980" y="50801"/>
            <a:ext cx="1244599" cy="1244599"/>
          </a:xfrm>
          <a:prstGeom prst="rect">
            <a:avLst/>
          </a:prstGeom>
        </p:spPr>
      </p:pic>
      <p:pic>
        <p:nvPicPr>
          <p:cNvPr id="5" name="Picture 4" descr="A logo of a university&#10;&#10;Description automatically generated">
            <a:extLst>
              <a:ext uri="{FF2B5EF4-FFF2-40B4-BE49-F238E27FC236}">
                <a16:creationId xmlns:a16="http://schemas.microsoft.com/office/drawing/2014/main" id="{A2EFC493-C7EE-4AC0-EFC8-2E123587FF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72099" y="50801"/>
            <a:ext cx="1204921" cy="1210300"/>
          </a:xfrm>
          <a:custGeom>
            <a:avLst/>
            <a:gdLst/>
            <a:ahLst/>
            <a:cxnLst/>
            <a:rect l="l" t="t" r="r" b="b"/>
            <a:pathLst>
              <a:path w="4141760" h="4377846">
                <a:moveTo>
                  <a:pt x="0" y="0"/>
                </a:moveTo>
                <a:lnTo>
                  <a:pt x="4141760" y="0"/>
                </a:lnTo>
                <a:lnTo>
                  <a:pt x="4141760" y="4377846"/>
                </a:lnTo>
                <a:lnTo>
                  <a:pt x="0" y="4377846"/>
                </a:lnTo>
                <a:close/>
              </a:path>
            </a:pathLst>
          </a:custGeom>
        </p:spPr>
      </p:pic>
      <p:sp>
        <p:nvSpPr>
          <p:cNvPr id="6" name="Content Placeholder 2">
            <a:extLst>
              <a:ext uri="{FF2B5EF4-FFF2-40B4-BE49-F238E27FC236}">
                <a16:creationId xmlns:a16="http://schemas.microsoft.com/office/drawing/2014/main" id="{299BF096-F37F-75CF-540C-045F71A6C2FC}"/>
              </a:ext>
            </a:extLst>
          </p:cNvPr>
          <p:cNvSpPr>
            <a:spLocks noGrp="1"/>
          </p:cNvSpPr>
          <p:nvPr>
            <p:ph idx="1"/>
          </p:nvPr>
        </p:nvSpPr>
        <p:spPr>
          <a:xfrm>
            <a:off x="219075" y="1419225"/>
            <a:ext cx="11972925" cy="4757738"/>
          </a:xfrm>
        </p:spPr>
        <p:txBody>
          <a:bodyPr rtlCol="1">
            <a:noAutofit/>
          </a:bodyPr>
          <a:lstStyle/>
          <a:p>
            <a:pPr eaLnBrk="1" fontAlgn="auto" hangingPunct="1">
              <a:spcBef>
                <a:spcPts val="600"/>
              </a:spcBef>
              <a:spcAft>
                <a:spcPts val="0"/>
              </a:spcAft>
              <a:buFont typeface="Arial" charset="0"/>
              <a:buNone/>
              <a:defRPr/>
            </a:pPr>
            <a:r>
              <a:rPr lang="en-US" sz="3600" dirty="0">
                <a:cs typeface="+mj-cs"/>
              </a:rPr>
              <a:t>a) </a:t>
            </a:r>
            <a:r>
              <a:rPr lang="en-US" sz="3600" dirty="0">
                <a:latin typeface="Times New Roman" pitchFamily="18" charset="0"/>
                <a:cs typeface="Times New Roman" pitchFamily="18" charset="0"/>
              </a:rPr>
              <a:t>Skin penetration: </a:t>
            </a:r>
            <a:r>
              <a:rPr lang="en-CA" sz="3600" dirty="0">
                <a:latin typeface="Times New Roman" pitchFamily="18" charset="0"/>
                <a:cs typeface="Times New Roman" pitchFamily="18" charset="0"/>
              </a:rPr>
              <a:t>contact with freshwater containing </a:t>
            </a:r>
            <a:r>
              <a:rPr lang="en-CA" sz="3600" dirty="0" err="1">
                <a:latin typeface="Times New Roman" pitchFamily="18" charset="0"/>
                <a:cs typeface="Times New Roman" pitchFamily="18" charset="0"/>
              </a:rPr>
              <a:t>cercaria</a:t>
            </a:r>
            <a:r>
              <a:rPr lang="en-CA" sz="3600" dirty="0">
                <a:latin typeface="Times New Roman" pitchFamily="18" charset="0"/>
                <a:cs typeface="Times New Roman" pitchFamily="18" charset="0"/>
              </a:rPr>
              <a:t>.</a:t>
            </a:r>
          </a:p>
          <a:p>
            <a:pPr eaLnBrk="1" fontAlgn="auto" hangingPunct="1">
              <a:lnSpc>
                <a:spcPct val="150000"/>
              </a:lnSpc>
              <a:spcAft>
                <a:spcPts val="0"/>
              </a:spcAft>
              <a:buFont typeface="Arial" charset="0"/>
              <a:buNone/>
              <a:defRPr/>
            </a:pPr>
            <a:r>
              <a:rPr lang="en-CA" sz="3600" b="1" u="sng" dirty="0">
                <a:latin typeface="Times New Roman" pitchFamily="18" charset="0"/>
                <a:cs typeface="Times New Roman" pitchFamily="18" charset="0"/>
              </a:rPr>
              <a:t>The main risk groups are:</a:t>
            </a:r>
          </a:p>
          <a:p>
            <a:pPr eaLnBrk="1" fontAlgn="auto" hangingPunct="1">
              <a:lnSpc>
                <a:spcPct val="150000"/>
              </a:lnSpc>
              <a:spcBef>
                <a:spcPts val="0"/>
              </a:spcBef>
              <a:spcAft>
                <a:spcPts val="0"/>
              </a:spcAft>
              <a:buFont typeface="Arial" charset="0"/>
              <a:buChar char="•"/>
              <a:defRPr/>
            </a:pPr>
            <a:r>
              <a:rPr lang="en-CA" sz="3600" dirty="0">
                <a:latin typeface="Times New Roman" pitchFamily="18" charset="0"/>
                <a:cs typeface="Times New Roman" pitchFamily="18" charset="0"/>
              </a:rPr>
              <a:t>School-age children,</a:t>
            </a:r>
          </a:p>
          <a:p>
            <a:pPr eaLnBrk="1" fontAlgn="auto" hangingPunct="1">
              <a:spcBef>
                <a:spcPts val="0"/>
              </a:spcBef>
              <a:spcAft>
                <a:spcPts val="0"/>
              </a:spcAft>
              <a:buFont typeface="Arial" charset="0"/>
              <a:buChar char="•"/>
              <a:defRPr/>
            </a:pPr>
            <a:r>
              <a:rPr lang="en-CA" sz="3600" dirty="0">
                <a:latin typeface="Times New Roman" pitchFamily="18" charset="0"/>
                <a:cs typeface="Times New Roman" pitchFamily="18" charset="0"/>
              </a:rPr>
              <a:t>Contact with water: </a:t>
            </a:r>
          </a:p>
          <a:p>
            <a:pPr eaLnBrk="1" fontAlgn="auto" hangingPunct="1">
              <a:spcBef>
                <a:spcPts val="0"/>
              </a:spcBef>
              <a:spcAft>
                <a:spcPts val="0"/>
              </a:spcAft>
              <a:buFont typeface="Arial" panose="020B0604020202020204" pitchFamily="34" charset="0"/>
              <a:buNone/>
              <a:defRPr/>
            </a:pPr>
            <a:r>
              <a:rPr lang="en-CA" sz="3600" dirty="0">
                <a:latin typeface="Times New Roman" pitchFamily="18" charset="0"/>
                <a:cs typeface="Times New Roman" pitchFamily="18" charset="0"/>
              </a:rPr>
              <a:t>-Fishermen, farmers</a:t>
            </a:r>
          </a:p>
          <a:p>
            <a:pPr eaLnBrk="1" fontAlgn="auto" hangingPunct="1">
              <a:spcBef>
                <a:spcPts val="0"/>
              </a:spcBef>
              <a:spcAft>
                <a:spcPts val="0"/>
              </a:spcAft>
              <a:buFontTx/>
              <a:buChar char="-"/>
              <a:defRPr/>
            </a:pPr>
            <a:r>
              <a:rPr lang="en-CA" sz="3600" dirty="0">
                <a:latin typeface="Times New Roman" pitchFamily="18" charset="0"/>
                <a:cs typeface="Times New Roman" pitchFamily="18" charset="0"/>
              </a:rPr>
              <a:t>Women using contaminated water for domestic purposes. </a:t>
            </a:r>
          </a:p>
          <a:p>
            <a:pPr marL="0" indent="0" eaLnBrk="1" fontAlgn="auto" hangingPunct="1">
              <a:spcBef>
                <a:spcPts val="1800"/>
              </a:spcBef>
              <a:spcAft>
                <a:spcPts val="0"/>
              </a:spcAft>
              <a:buFont typeface="Arial" panose="020B0604020202020204" pitchFamily="34" charset="0"/>
              <a:buNone/>
              <a:defRPr/>
            </a:pPr>
            <a:r>
              <a:rPr lang="en-CA" sz="3600" dirty="0">
                <a:latin typeface="Times New Roman" pitchFamily="18" charset="0"/>
                <a:cs typeface="Times New Roman" pitchFamily="18" charset="0"/>
              </a:rPr>
              <a:t>b)</a:t>
            </a:r>
            <a:r>
              <a:rPr lang="en-US" dirty="0"/>
              <a:t> </a:t>
            </a:r>
            <a:r>
              <a:rPr lang="en-US" sz="3600" dirty="0">
                <a:latin typeface="Times New Roman" panose="02020603050405020304" pitchFamily="18" charset="0"/>
                <a:cs typeface="Times New Roman" panose="02020603050405020304" pitchFamily="18" charset="0"/>
              </a:rPr>
              <a:t>Drinking water: may lead to infection when </a:t>
            </a:r>
            <a:r>
              <a:rPr lang="en-US" sz="3600" dirty="0" err="1">
                <a:latin typeface="Times New Roman" panose="02020603050405020304" pitchFamily="18" charset="0"/>
                <a:cs typeface="Times New Roman" panose="02020603050405020304" pitchFamily="18" charset="0"/>
              </a:rPr>
              <a:t>cercaria</a:t>
            </a:r>
            <a:r>
              <a:rPr lang="en-US" sz="3600" dirty="0">
                <a:latin typeface="Times New Roman" panose="02020603050405020304" pitchFamily="18" charset="0"/>
                <a:cs typeface="Times New Roman" panose="02020603050405020304" pitchFamily="18" charset="0"/>
              </a:rPr>
              <a:t> penetrates the mucous membrane above the gastric acidity.</a:t>
            </a:r>
            <a:endParaRPr lang="en-CA" sz="3600" dirty="0">
              <a:latin typeface="Times New Roman" pitchFamily="18" charset="0"/>
              <a:cs typeface="Times New Roman" pitchFamily="18" charset="0"/>
            </a:endParaRPr>
          </a:p>
        </p:txBody>
      </p:sp>
    </p:spTree>
    <p:extLst>
      <p:ext uri="{BB962C8B-B14F-4D97-AF65-F5344CB8AC3E}">
        <p14:creationId xmlns:p14="http://schemas.microsoft.com/office/powerpoint/2010/main" val="21684144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9" name="Rectangle 58">
            <a:extLst>
              <a:ext uri="{FF2B5EF4-FFF2-40B4-BE49-F238E27FC236}">
                <a16:creationId xmlns:a16="http://schemas.microsoft.com/office/drawing/2014/main" id="{F1FABBDD-BEEB-47CC-9DC2-83E0BCD19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grpSp>
        <p:nvGrpSpPr>
          <p:cNvPr id="80" name="Group 60">
            <a:extLst>
              <a:ext uri="{FF2B5EF4-FFF2-40B4-BE49-F238E27FC236}">
                <a16:creationId xmlns:a16="http://schemas.microsoft.com/office/drawing/2014/main" id="{72E14A10-F6FE-46B8-9F62-D170790442F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7625" y="0"/>
            <a:ext cx="11097905" cy="6858000"/>
            <a:chOff x="547625" y="0"/>
            <a:chExt cx="11097905" cy="6858000"/>
          </a:xfrm>
        </p:grpSpPr>
        <p:sp>
          <p:nvSpPr>
            <p:cNvPr id="62" name="Freeform: Shape 61">
              <a:extLst>
                <a:ext uri="{FF2B5EF4-FFF2-40B4-BE49-F238E27FC236}">
                  <a16:creationId xmlns:a16="http://schemas.microsoft.com/office/drawing/2014/main" id="{CF9D6573-DAA5-4FC7-9CC6-80FFE63718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907575" y="0"/>
              <a:ext cx="10345003" cy="6858000"/>
            </a:xfrm>
            <a:custGeom>
              <a:avLst/>
              <a:gdLst>
                <a:gd name="connsiteX0" fmla="*/ 7551973 w 9174595"/>
                <a:gd name="connsiteY0" fmla="*/ 0 h 6858000"/>
                <a:gd name="connsiteX1" fmla="*/ 5634635 w 9174595"/>
                <a:gd name="connsiteY1" fmla="*/ 0 h 6858000"/>
                <a:gd name="connsiteX2" fmla="*/ 5550590 w 9174595"/>
                <a:gd name="connsiteY2" fmla="*/ 0 h 6858000"/>
                <a:gd name="connsiteX3" fmla="*/ 5480986 w 9174595"/>
                <a:gd name="connsiteY3" fmla="*/ 0 h 6858000"/>
                <a:gd name="connsiteX4" fmla="*/ 4886240 w 9174595"/>
                <a:gd name="connsiteY4" fmla="*/ 0 h 6858000"/>
                <a:gd name="connsiteX5" fmla="*/ 4816638 w 9174595"/>
                <a:gd name="connsiteY5" fmla="*/ 0 h 6858000"/>
                <a:gd name="connsiteX6" fmla="*/ 4357958 w 9174595"/>
                <a:gd name="connsiteY6" fmla="*/ 0 h 6858000"/>
                <a:gd name="connsiteX7" fmla="*/ 4288354 w 9174595"/>
                <a:gd name="connsiteY7" fmla="*/ 0 h 6858000"/>
                <a:gd name="connsiteX8" fmla="*/ 3693608 w 9174595"/>
                <a:gd name="connsiteY8" fmla="*/ 0 h 6858000"/>
                <a:gd name="connsiteX9" fmla="*/ 3624006 w 9174595"/>
                <a:gd name="connsiteY9" fmla="*/ 0 h 6858000"/>
                <a:gd name="connsiteX10" fmla="*/ 3276448 w 9174595"/>
                <a:gd name="connsiteY10" fmla="*/ 0 h 6858000"/>
                <a:gd name="connsiteX11" fmla="*/ 1622622 w 9174595"/>
                <a:gd name="connsiteY11" fmla="*/ 0 h 6858000"/>
                <a:gd name="connsiteX12" fmla="*/ 1600504 w 9174595"/>
                <a:gd name="connsiteY12" fmla="*/ 14997 h 6858000"/>
                <a:gd name="connsiteX13" fmla="*/ 0 w 9174595"/>
                <a:gd name="connsiteY13" fmla="*/ 3621656 h 6858000"/>
                <a:gd name="connsiteX14" fmla="*/ 1873886 w 9174595"/>
                <a:gd name="connsiteY14" fmla="*/ 6374814 h 6858000"/>
                <a:gd name="connsiteX15" fmla="*/ 2390406 w 9174595"/>
                <a:gd name="connsiteY15" fmla="*/ 6780599 h 6858000"/>
                <a:gd name="connsiteX16" fmla="*/ 2502136 w 9174595"/>
                <a:gd name="connsiteY16" fmla="*/ 6858000 h 6858000"/>
                <a:gd name="connsiteX17" fmla="*/ 3276448 w 9174595"/>
                <a:gd name="connsiteY17" fmla="*/ 6858000 h 6858000"/>
                <a:gd name="connsiteX18" fmla="*/ 3624006 w 9174595"/>
                <a:gd name="connsiteY18" fmla="*/ 6858000 h 6858000"/>
                <a:gd name="connsiteX19" fmla="*/ 3693608 w 9174595"/>
                <a:gd name="connsiteY19" fmla="*/ 6858000 h 6858000"/>
                <a:gd name="connsiteX20" fmla="*/ 4288354 w 9174595"/>
                <a:gd name="connsiteY20" fmla="*/ 6858000 h 6858000"/>
                <a:gd name="connsiteX21" fmla="*/ 4357958 w 9174595"/>
                <a:gd name="connsiteY21" fmla="*/ 6858000 h 6858000"/>
                <a:gd name="connsiteX22" fmla="*/ 4816638 w 9174595"/>
                <a:gd name="connsiteY22" fmla="*/ 6858000 h 6858000"/>
                <a:gd name="connsiteX23" fmla="*/ 4886240 w 9174595"/>
                <a:gd name="connsiteY23" fmla="*/ 6858000 h 6858000"/>
                <a:gd name="connsiteX24" fmla="*/ 5480986 w 9174595"/>
                <a:gd name="connsiteY24" fmla="*/ 6858000 h 6858000"/>
                <a:gd name="connsiteX25" fmla="*/ 5550590 w 9174595"/>
                <a:gd name="connsiteY25" fmla="*/ 6858000 h 6858000"/>
                <a:gd name="connsiteX26" fmla="*/ 5634635 w 9174595"/>
                <a:gd name="connsiteY26" fmla="*/ 6858000 h 6858000"/>
                <a:gd name="connsiteX27" fmla="*/ 6672460 w 9174595"/>
                <a:gd name="connsiteY27" fmla="*/ 6858000 h 6858000"/>
                <a:gd name="connsiteX28" fmla="*/ 6784188 w 9174595"/>
                <a:gd name="connsiteY28" fmla="*/ 6780599 h 6858000"/>
                <a:gd name="connsiteX29" fmla="*/ 7300708 w 9174595"/>
                <a:gd name="connsiteY29" fmla="*/ 6374814 h 6858000"/>
                <a:gd name="connsiteX30" fmla="*/ 9174595 w 9174595"/>
                <a:gd name="connsiteY30" fmla="*/ 3621656 h 6858000"/>
                <a:gd name="connsiteX31" fmla="*/ 7574092 w 9174595"/>
                <a:gd name="connsiteY3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174595" h="6858000">
                  <a:moveTo>
                    <a:pt x="7551973" y="0"/>
                  </a:moveTo>
                  <a:lnTo>
                    <a:pt x="5634635" y="0"/>
                  </a:lnTo>
                  <a:lnTo>
                    <a:pt x="5550590" y="0"/>
                  </a:lnTo>
                  <a:lnTo>
                    <a:pt x="5480986" y="0"/>
                  </a:lnTo>
                  <a:lnTo>
                    <a:pt x="4886240" y="0"/>
                  </a:lnTo>
                  <a:lnTo>
                    <a:pt x="4816638" y="0"/>
                  </a:lnTo>
                  <a:lnTo>
                    <a:pt x="4357958" y="0"/>
                  </a:lnTo>
                  <a:lnTo>
                    <a:pt x="4288354" y="0"/>
                  </a:lnTo>
                  <a:lnTo>
                    <a:pt x="3693608" y="0"/>
                  </a:lnTo>
                  <a:lnTo>
                    <a:pt x="3624006" y="0"/>
                  </a:lnTo>
                  <a:lnTo>
                    <a:pt x="3276448" y="0"/>
                  </a:lnTo>
                  <a:lnTo>
                    <a:pt x="1622622" y="0"/>
                  </a:lnTo>
                  <a:lnTo>
                    <a:pt x="1600504" y="14997"/>
                  </a:lnTo>
                  <a:cubicBezTo>
                    <a:pt x="573594" y="754641"/>
                    <a:pt x="0" y="2093192"/>
                    <a:pt x="0" y="3621656"/>
                  </a:cubicBezTo>
                  <a:cubicBezTo>
                    <a:pt x="0" y="4969131"/>
                    <a:pt x="928496" y="5602839"/>
                    <a:pt x="1873886" y="6374814"/>
                  </a:cubicBezTo>
                  <a:cubicBezTo>
                    <a:pt x="2046046" y="6515397"/>
                    <a:pt x="2216632" y="6653108"/>
                    <a:pt x="2390406" y="6780599"/>
                  </a:cubicBezTo>
                  <a:lnTo>
                    <a:pt x="2502136" y="6858000"/>
                  </a:lnTo>
                  <a:lnTo>
                    <a:pt x="3276448" y="6858000"/>
                  </a:lnTo>
                  <a:lnTo>
                    <a:pt x="3624006" y="6858000"/>
                  </a:lnTo>
                  <a:lnTo>
                    <a:pt x="3693608" y="6858000"/>
                  </a:lnTo>
                  <a:lnTo>
                    <a:pt x="4288354" y="6858000"/>
                  </a:lnTo>
                  <a:lnTo>
                    <a:pt x="4357958" y="6858000"/>
                  </a:lnTo>
                  <a:lnTo>
                    <a:pt x="4816638" y="6858000"/>
                  </a:lnTo>
                  <a:lnTo>
                    <a:pt x="4886240" y="6858000"/>
                  </a:lnTo>
                  <a:lnTo>
                    <a:pt x="5480986" y="6858000"/>
                  </a:lnTo>
                  <a:lnTo>
                    <a:pt x="5550590" y="6858000"/>
                  </a:lnTo>
                  <a:lnTo>
                    <a:pt x="5634635" y="6858000"/>
                  </a:lnTo>
                  <a:lnTo>
                    <a:pt x="6672460" y="6858000"/>
                  </a:lnTo>
                  <a:lnTo>
                    <a:pt x="6784188" y="6780599"/>
                  </a:lnTo>
                  <a:cubicBezTo>
                    <a:pt x="6957963" y="6653108"/>
                    <a:pt x="7128548" y="6515397"/>
                    <a:pt x="7300708" y="6374814"/>
                  </a:cubicBezTo>
                  <a:cubicBezTo>
                    <a:pt x="8246100" y="5602839"/>
                    <a:pt x="9174595" y="4969131"/>
                    <a:pt x="9174595" y="3621656"/>
                  </a:cubicBezTo>
                  <a:cubicBezTo>
                    <a:pt x="9174595" y="2093192"/>
                    <a:pt x="8601001" y="754641"/>
                    <a:pt x="7574092" y="14997"/>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Freeform: Shape 62">
              <a:extLst>
                <a:ext uri="{FF2B5EF4-FFF2-40B4-BE49-F238E27FC236}">
                  <a16:creationId xmlns:a16="http://schemas.microsoft.com/office/drawing/2014/main" id="{99300304-8097-4497-B7D7-CF98A9A74F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708673"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64" name="Freeform: Shape 63">
              <a:extLst>
                <a:ext uri="{FF2B5EF4-FFF2-40B4-BE49-F238E27FC236}">
                  <a16:creationId xmlns:a16="http://schemas.microsoft.com/office/drawing/2014/main" id="{916BEB36-8C72-450B-A22A-48D5476669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75235"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65" name="Freeform: Shape 64">
              <a:extLst>
                <a:ext uri="{FF2B5EF4-FFF2-40B4-BE49-F238E27FC236}">
                  <a16:creationId xmlns:a16="http://schemas.microsoft.com/office/drawing/2014/main" id="{9D8BC9E3-E539-449C-B557-4074751AEF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547625" y="0"/>
              <a:ext cx="2209181" cy="6858000"/>
            </a:xfrm>
            <a:custGeom>
              <a:avLst/>
              <a:gdLst>
                <a:gd name="connsiteX0" fmla="*/ 955085 w 2209181"/>
                <a:gd name="connsiteY0" fmla="*/ 0 h 6858000"/>
                <a:gd name="connsiteX1" fmla="*/ 937727 w 2209181"/>
                <a:gd name="connsiteY1" fmla="*/ 0 h 6858000"/>
                <a:gd name="connsiteX2" fmla="*/ 963738 w 2209181"/>
                <a:gd name="connsiteY2" fmla="*/ 24346 h 6858000"/>
                <a:gd name="connsiteX3" fmla="*/ 2184004 w 2209181"/>
                <a:gd name="connsiteY3" fmla="*/ 3809420 h 6858000"/>
                <a:gd name="connsiteX4" fmla="*/ 218679 w 2209181"/>
                <a:gd name="connsiteY4" fmla="*/ 6681644 h 6858000"/>
                <a:gd name="connsiteX5" fmla="*/ 0 w 2209181"/>
                <a:gd name="connsiteY5" fmla="*/ 6858000 h 6858000"/>
                <a:gd name="connsiteX6" fmla="*/ 19349 w 2209181"/>
                <a:gd name="connsiteY6" fmla="*/ 6858000 h 6858000"/>
                <a:gd name="connsiteX7" fmla="*/ 236958 w 2209181"/>
                <a:gd name="connsiteY7" fmla="*/ 6682507 h 6858000"/>
                <a:gd name="connsiteX8" fmla="*/ 2202283 w 2209181"/>
                <a:gd name="connsiteY8" fmla="*/ 3810283 h 6858000"/>
                <a:gd name="connsiteX9" fmla="*/ 982018 w 2209181"/>
                <a:gd name="connsiteY9" fmla="*/ 2521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55085" y="0"/>
                  </a:moveTo>
                  <a:lnTo>
                    <a:pt x="937727" y="0"/>
                  </a:lnTo>
                  <a:lnTo>
                    <a:pt x="963738" y="24346"/>
                  </a:lnTo>
                  <a:cubicBezTo>
                    <a:pt x="1818009" y="885455"/>
                    <a:pt x="2251801" y="2269402"/>
                    <a:pt x="2184004" y="3809420"/>
                  </a:cubicBezTo>
                  <a:cubicBezTo>
                    <a:pt x="2120250" y="5257592"/>
                    <a:pt x="1181008" y="5895709"/>
                    <a:pt x="218679" y="6681644"/>
                  </a:cubicBezTo>
                  <a:lnTo>
                    <a:pt x="0" y="6858000"/>
                  </a:lnTo>
                  <a:lnTo>
                    <a:pt x="19349" y="6858000"/>
                  </a:lnTo>
                  <a:lnTo>
                    <a:pt x="236958" y="6682507"/>
                  </a:lnTo>
                  <a:cubicBezTo>
                    <a:pt x="1199288" y="5896573"/>
                    <a:pt x="2138530" y="5258455"/>
                    <a:pt x="2202283" y="3810283"/>
                  </a:cubicBezTo>
                  <a:cubicBezTo>
                    <a:pt x="2270080" y="2270266"/>
                    <a:pt x="1836289" y="886318"/>
                    <a:pt x="982018" y="25210"/>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66" name="Freeform: Shape 65">
              <a:extLst>
                <a:ext uri="{FF2B5EF4-FFF2-40B4-BE49-F238E27FC236}">
                  <a16:creationId xmlns:a16="http://schemas.microsoft.com/office/drawing/2014/main" id="{074FC277-4245-45E3-A41E-BE1CFF33CB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436349" y="0"/>
              <a:ext cx="2209181" cy="6858000"/>
            </a:xfrm>
            <a:custGeom>
              <a:avLst/>
              <a:gdLst>
                <a:gd name="connsiteX0" fmla="*/ 937727 w 2209181"/>
                <a:gd name="connsiteY0" fmla="*/ 0 h 6858000"/>
                <a:gd name="connsiteX1" fmla="*/ 955085 w 2209181"/>
                <a:gd name="connsiteY1" fmla="*/ 0 h 6858000"/>
                <a:gd name="connsiteX2" fmla="*/ 982018 w 2209181"/>
                <a:gd name="connsiteY2" fmla="*/ 25210 h 6858000"/>
                <a:gd name="connsiteX3" fmla="*/ 2202283 w 2209181"/>
                <a:gd name="connsiteY3" fmla="*/ 3810283 h 6858000"/>
                <a:gd name="connsiteX4" fmla="*/ 236958 w 2209181"/>
                <a:gd name="connsiteY4" fmla="*/ 6682507 h 6858000"/>
                <a:gd name="connsiteX5" fmla="*/ 19349 w 2209181"/>
                <a:gd name="connsiteY5" fmla="*/ 6858000 h 6858000"/>
                <a:gd name="connsiteX6" fmla="*/ 0 w 2209181"/>
                <a:gd name="connsiteY6" fmla="*/ 6858000 h 6858000"/>
                <a:gd name="connsiteX7" fmla="*/ 218679 w 2209181"/>
                <a:gd name="connsiteY7" fmla="*/ 6681644 h 6858000"/>
                <a:gd name="connsiteX8" fmla="*/ 2184004 w 2209181"/>
                <a:gd name="connsiteY8" fmla="*/ 3809420 h 6858000"/>
                <a:gd name="connsiteX9" fmla="*/ 963738 w 2209181"/>
                <a:gd name="connsiteY9" fmla="*/ 243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37727" y="0"/>
                  </a:moveTo>
                  <a:lnTo>
                    <a:pt x="955085" y="0"/>
                  </a:lnTo>
                  <a:lnTo>
                    <a:pt x="982018" y="25210"/>
                  </a:lnTo>
                  <a:cubicBezTo>
                    <a:pt x="1836289" y="886318"/>
                    <a:pt x="2270080" y="2270266"/>
                    <a:pt x="2202283" y="3810283"/>
                  </a:cubicBezTo>
                  <a:cubicBezTo>
                    <a:pt x="2138530" y="5258455"/>
                    <a:pt x="1199288" y="5896573"/>
                    <a:pt x="236958" y="6682507"/>
                  </a:cubicBezTo>
                  <a:lnTo>
                    <a:pt x="19349" y="6858000"/>
                  </a:lnTo>
                  <a:lnTo>
                    <a:pt x="0" y="6858000"/>
                  </a:lnTo>
                  <a:lnTo>
                    <a:pt x="218679" y="6681644"/>
                  </a:lnTo>
                  <a:cubicBezTo>
                    <a:pt x="1181008" y="5895709"/>
                    <a:pt x="2120250" y="5257592"/>
                    <a:pt x="2184004" y="3809420"/>
                  </a:cubicBezTo>
                  <a:cubicBezTo>
                    <a:pt x="2251801" y="2269402"/>
                    <a:pt x="1818009" y="885455"/>
                    <a:pt x="963738" y="24346"/>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grpSp>
      <p:sp>
        <p:nvSpPr>
          <p:cNvPr id="2" name="Title 1">
            <a:extLst>
              <a:ext uri="{FF2B5EF4-FFF2-40B4-BE49-F238E27FC236}">
                <a16:creationId xmlns:a16="http://schemas.microsoft.com/office/drawing/2014/main" id="{C5E7C505-65A3-06C5-203A-294CCFE22B0A}"/>
              </a:ext>
            </a:extLst>
          </p:cNvPr>
          <p:cNvSpPr>
            <a:spLocks noGrp="1"/>
          </p:cNvSpPr>
          <p:nvPr>
            <p:ph type="title"/>
          </p:nvPr>
        </p:nvSpPr>
        <p:spPr>
          <a:xfrm>
            <a:off x="2506987" y="259636"/>
            <a:ext cx="7178026" cy="792630"/>
          </a:xfrm>
        </p:spPr>
        <p:txBody>
          <a:bodyPr anchor="b">
            <a:normAutofit/>
          </a:bodyPr>
          <a:lstStyle/>
          <a:p>
            <a:r>
              <a:rPr lang="en-US" sz="3600" b="1" dirty="0">
                <a:solidFill>
                  <a:srgbClr val="C00000"/>
                </a:solidFill>
                <a:latin typeface="Calibri" panose="020F0502020204030204"/>
                <a:ea typeface="+mn-ea"/>
                <a:cs typeface="+mn-cs"/>
              </a:rPr>
              <a:t>Pathogenicity and clinical picture</a:t>
            </a:r>
            <a:endParaRPr lang="en-GB" sz="3600" b="1" dirty="0">
              <a:solidFill>
                <a:srgbClr val="C00000"/>
              </a:solidFill>
              <a:latin typeface="Calibri" panose="020F0502020204030204"/>
              <a:ea typeface="+mn-ea"/>
              <a:cs typeface="+mn-cs"/>
            </a:endParaRPr>
          </a:p>
        </p:txBody>
      </p:sp>
      <p:pic>
        <p:nvPicPr>
          <p:cNvPr id="4" name="Picture 3" descr="A logo of a university&#10;&#10;Description automatically generated">
            <a:extLst>
              <a:ext uri="{FF2B5EF4-FFF2-40B4-BE49-F238E27FC236}">
                <a16:creationId xmlns:a16="http://schemas.microsoft.com/office/drawing/2014/main" id="{105F8409-D277-9ABD-D74A-2A178F9554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980" y="50801"/>
            <a:ext cx="1244599" cy="1244599"/>
          </a:xfrm>
          <a:prstGeom prst="rect">
            <a:avLst/>
          </a:prstGeom>
        </p:spPr>
      </p:pic>
      <p:pic>
        <p:nvPicPr>
          <p:cNvPr id="5" name="Picture 4" descr="A logo of a university&#10;&#10;Description automatically generated">
            <a:extLst>
              <a:ext uri="{FF2B5EF4-FFF2-40B4-BE49-F238E27FC236}">
                <a16:creationId xmlns:a16="http://schemas.microsoft.com/office/drawing/2014/main" id="{A2EFC493-C7EE-4AC0-EFC8-2E123587FF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72099" y="50801"/>
            <a:ext cx="1204921" cy="1210300"/>
          </a:xfrm>
          <a:custGeom>
            <a:avLst/>
            <a:gdLst/>
            <a:ahLst/>
            <a:cxnLst/>
            <a:rect l="l" t="t" r="r" b="b"/>
            <a:pathLst>
              <a:path w="4141760" h="4377846">
                <a:moveTo>
                  <a:pt x="0" y="0"/>
                </a:moveTo>
                <a:lnTo>
                  <a:pt x="4141760" y="0"/>
                </a:lnTo>
                <a:lnTo>
                  <a:pt x="4141760" y="4377846"/>
                </a:lnTo>
                <a:lnTo>
                  <a:pt x="0" y="4377846"/>
                </a:lnTo>
                <a:close/>
              </a:path>
            </a:pathLst>
          </a:custGeom>
        </p:spPr>
      </p:pic>
      <p:sp>
        <p:nvSpPr>
          <p:cNvPr id="6" name="Content Placeholder 2">
            <a:extLst>
              <a:ext uri="{FF2B5EF4-FFF2-40B4-BE49-F238E27FC236}">
                <a16:creationId xmlns:a16="http://schemas.microsoft.com/office/drawing/2014/main" id="{6757E8BD-79DA-FAF4-AF23-5DAFCB517E78}"/>
              </a:ext>
            </a:extLst>
          </p:cNvPr>
          <p:cNvSpPr txBox="1">
            <a:spLocks/>
          </p:cNvSpPr>
          <p:nvPr/>
        </p:nvSpPr>
        <p:spPr>
          <a:xfrm>
            <a:off x="219075" y="1296988"/>
            <a:ext cx="11972925" cy="4989512"/>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60000"/>
              </a:lnSpc>
              <a:spcBef>
                <a:spcPts val="1000"/>
              </a:spcBef>
              <a:spcAft>
                <a:spcPts val="0"/>
              </a:spcAft>
              <a:buClrTx/>
              <a:buSzTx/>
              <a:buFont typeface="Arial" panose="020B0604020202020204" pitchFamily="34" charset="0"/>
              <a:buChar char="•"/>
              <a:tabLst/>
              <a:defRPr/>
            </a:pPr>
            <a:r>
              <a:rPr kumimoji="0" lang="en-US" sz="4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Disease: schistosomiasis hematobium, urinary bilharziasis.</a:t>
            </a:r>
          </a:p>
          <a:p>
            <a:pPr marL="228600" marR="0" lvl="0" indent="-228600" algn="l" defTabSz="914400" rtl="0" eaLnBrk="1" fontAlgn="auto" latinLnBrk="0" hangingPunct="1">
              <a:lnSpc>
                <a:spcPct val="160000"/>
              </a:lnSpc>
              <a:spcBef>
                <a:spcPts val="1000"/>
              </a:spcBef>
              <a:spcAft>
                <a:spcPts val="0"/>
              </a:spcAft>
              <a:buClrTx/>
              <a:buSzTx/>
              <a:buFont typeface="Arial" panose="020B0604020202020204" pitchFamily="34" charset="0"/>
              <a:buNone/>
              <a:tabLst/>
              <a:defRPr/>
            </a:pPr>
            <a:r>
              <a:rPr kumimoji="0" lang="en-US" sz="44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Stages:</a:t>
            </a:r>
          </a:p>
          <a:p>
            <a:pPr marL="228600" marR="0" lvl="0" indent="-228600" algn="l" defTabSz="914400" rtl="0" eaLnBrk="1" fontAlgn="auto" latinLnBrk="0" hangingPunct="1">
              <a:lnSpc>
                <a:spcPct val="160000"/>
              </a:lnSpc>
              <a:spcBef>
                <a:spcPts val="1000"/>
              </a:spcBef>
              <a:spcAft>
                <a:spcPts val="0"/>
              </a:spcAft>
              <a:buClrTx/>
              <a:buSzTx/>
              <a:buFont typeface="Arial" panose="020B0604020202020204" pitchFamily="34" charset="0"/>
              <a:buNone/>
              <a:tabLst/>
              <a:defRPr/>
            </a:pPr>
            <a:r>
              <a:rPr kumimoji="0" lang="en-US" sz="4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1- </a:t>
            </a:r>
            <a:r>
              <a:rPr kumimoji="0" lang="en-US" sz="44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Stage of invasion</a:t>
            </a:r>
            <a:r>
              <a:rPr kumimoji="0" lang="en-US" sz="4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cercarial dermatitis</a:t>
            </a:r>
            <a:endParaRPr kumimoji="0" lang="en-US" sz="3200" b="0" i="0" u="none" strike="noStrike" kern="1200" cap="none" spc="0" normalizeH="0" baseline="0" noProof="0" dirty="0">
              <a:ln>
                <a:noFill/>
              </a:ln>
              <a:solidFill>
                <a:srgbClr val="0000FF"/>
              </a:solidFill>
              <a:effectLst/>
              <a:uLnTx/>
              <a:uFillTx/>
              <a:latin typeface="Times New Roman" pitchFamily="18" charset="0"/>
              <a:ea typeface="+mn-ea"/>
              <a:cs typeface="Times New Roman" pitchFamily="18" charset="0"/>
            </a:endParaRPr>
          </a:p>
          <a:p>
            <a:pPr marL="228600" marR="0" lvl="0" indent="-228600" algn="l" defTabSz="914400" rtl="0" eaLnBrk="1" fontAlgn="auto" latinLnBrk="0" hangingPunct="1">
              <a:lnSpc>
                <a:spcPct val="160000"/>
              </a:lnSpc>
              <a:spcBef>
                <a:spcPts val="1000"/>
              </a:spcBef>
              <a:spcAft>
                <a:spcPts val="0"/>
              </a:spcAft>
              <a:buClrTx/>
              <a:buSzTx/>
              <a:buFont typeface="Arial" panose="020B0604020202020204" pitchFamily="34" charset="0"/>
              <a:buNone/>
              <a:tabLst/>
              <a:defRPr/>
            </a:pPr>
            <a:r>
              <a:rPr kumimoji="0" lang="en-US" sz="4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2- </a:t>
            </a:r>
            <a:r>
              <a:rPr kumimoji="0" lang="en-US" sz="44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Stage of migration</a:t>
            </a:r>
            <a:r>
              <a:rPr kumimoji="0" lang="en-US" sz="4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pneumonitis </a:t>
            </a:r>
          </a:p>
          <a:p>
            <a:pPr marL="228600" marR="0" lvl="0" indent="-228600" algn="l" defTabSz="914400" rtl="0" eaLnBrk="1" fontAlgn="auto" latinLnBrk="0" hangingPunct="1">
              <a:lnSpc>
                <a:spcPct val="160000"/>
              </a:lnSpc>
              <a:spcBef>
                <a:spcPts val="1000"/>
              </a:spcBef>
              <a:spcAft>
                <a:spcPts val="0"/>
              </a:spcAft>
              <a:buClrTx/>
              <a:buSzTx/>
              <a:buFont typeface="Arial" panose="020B0604020202020204" pitchFamily="34" charset="0"/>
              <a:buNone/>
              <a:tabLst/>
              <a:defRPr/>
            </a:pPr>
            <a:r>
              <a:rPr kumimoji="0" lang="en-US" sz="4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3- </a:t>
            </a:r>
            <a:r>
              <a:rPr kumimoji="0" lang="en-US" sz="44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Stage of egg deposition</a:t>
            </a:r>
            <a:r>
              <a:rPr kumimoji="0" lang="en-US" sz="4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and extrusion (acute)</a:t>
            </a:r>
          </a:p>
          <a:p>
            <a:pPr marL="228600" marR="0" lvl="0" indent="-228600" algn="l" defTabSz="914400" rtl="0" eaLnBrk="1" fontAlgn="auto" latinLnBrk="0" hangingPunct="1">
              <a:lnSpc>
                <a:spcPct val="160000"/>
              </a:lnSpc>
              <a:spcBef>
                <a:spcPts val="1000"/>
              </a:spcBef>
              <a:spcAft>
                <a:spcPts val="0"/>
              </a:spcAft>
              <a:buClrTx/>
              <a:buSzTx/>
              <a:buFont typeface="Arial" panose="020B0604020202020204" pitchFamily="34" charset="0"/>
              <a:buNone/>
              <a:tabLst/>
              <a:defRPr/>
            </a:pPr>
            <a:r>
              <a:rPr kumimoji="0" lang="en-US" sz="4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4- </a:t>
            </a:r>
            <a:r>
              <a:rPr kumimoji="0" lang="en-US" sz="44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Stage of tissue proliferation</a:t>
            </a:r>
            <a:r>
              <a:rPr kumimoji="0" lang="en-US" sz="4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repair and fibrosis (chronic or late stage)</a:t>
            </a:r>
          </a:p>
          <a:p>
            <a:pPr marL="228600" marR="0" lvl="0" indent="-228600" algn="l" defTabSz="914400" rtl="0" eaLnBrk="1" fontAlgn="auto" latinLnBrk="0" hangingPunct="1">
              <a:lnSpc>
                <a:spcPct val="160000"/>
              </a:lnSpc>
              <a:spcBef>
                <a:spcPts val="1000"/>
              </a:spcBef>
              <a:spcAft>
                <a:spcPts val="0"/>
              </a:spcAft>
              <a:buClrTx/>
              <a:buSzTx/>
              <a:buFont typeface="Arial" panose="020B0604020202020204" pitchFamily="34" charset="0"/>
              <a:buNone/>
              <a:tabLst/>
              <a:defRPr/>
            </a:pPr>
            <a:endPar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6275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9" name="Rectangle 58">
            <a:extLst>
              <a:ext uri="{FF2B5EF4-FFF2-40B4-BE49-F238E27FC236}">
                <a16:creationId xmlns:a16="http://schemas.microsoft.com/office/drawing/2014/main" id="{F1FABBDD-BEEB-47CC-9DC2-83E0BCD19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grpSp>
        <p:nvGrpSpPr>
          <p:cNvPr id="80" name="Group 60">
            <a:extLst>
              <a:ext uri="{FF2B5EF4-FFF2-40B4-BE49-F238E27FC236}">
                <a16:creationId xmlns:a16="http://schemas.microsoft.com/office/drawing/2014/main" id="{72E14A10-F6FE-46B8-9F62-D170790442F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7625" y="0"/>
            <a:ext cx="11097905" cy="6858000"/>
            <a:chOff x="547625" y="0"/>
            <a:chExt cx="11097905" cy="6858000"/>
          </a:xfrm>
        </p:grpSpPr>
        <p:sp>
          <p:nvSpPr>
            <p:cNvPr id="62" name="Freeform: Shape 61">
              <a:extLst>
                <a:ext uri="{FF2B5EF4-FFF2-40B4-BE49-F238E27FC236}">
                  <a16:creationId xmlns:a16="http://schemas.microsoft.com/office/drawing/2014/main" id="{CF9D6573-DAA5-4FC7-9CC6-80FFE63718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907575" y="0"/>
              <a:ext cx="10345003" cy="6858000"/>
            </a:xfrm>
            <a:custGeom>
              <a:avLst/>
              <a:gdLst>
                <a:gd name="connsiteX0" fmla="*/ 7551973 w 9174595"/>
                <a:gd name="connsiteY0" fmla="*/ 0 h 6858000"/>
                <a:gd name="connsiteX1" fmla="*/ 5634635 w 9174595"/>
                <a:gd name="connsiteY1" fmla="*/ 0 h 6858000"/>
                <a:gd name="connsiteX2" fmla="*/ 5550590 w 9174595"/>
                <a:gd name="connsiteY2" fmla="*/ 0 h 6858000"/>
                <a:gd name="connsiteX3" fmla="*/ 5480986 w 9174595"/>
                <a:gd name="connsiteY3" fmla="*/ 0 h 6858000"/>
                <a:gd name="connsiteX4" fmla="*/ 4886240 w 9174595"/>
                <a:gd name="connsiteY4" fmla="*/ 0 h 6858000"/>
                <a:gd name="connsiteX5" fmla="*/ 4816638 w 9174595"/>
                <a:gd name="connsiteY5" fmla="*/ 0 h 6858000"/>
                <a:gd name="connsiteX6" fmla="*/ 4357958 w 9174595"/>
                <a:gd name="connsiteY6" fmla="*/ 0 h 6858000"/>
                <a:gd name="connsiteX7" fmla="*/ 4288354 w 9174595"/>
                <a:gd name="connsiteY7" fmla="*/ 0 h 6858000"/>
                <a:gd name="connsiteX8" fmla="*/ 3693608 w 9174595"/>
                <a:gd name="connsiteY8" fmla="*/ 0 h 6858000"/>
                <a:gd name="connsiteX9" fmla="*/ 3624006 w 9174595"/>
                <a:gd name="connsiteY9" fmla="*/ 0 h 6858000"/>
                <a:gd name="connsiteX10" fmla="*/ 3276448 w 9174595"/>
                <a:gd name="connsiteY10" fmla="*/ 0 h 6858000"/>
                <a:gd name="connsiteX11" fmla="*/ 1622622 w 9174595"/>
                <a:gd name="connsiteY11" fmla="*/ 0 h 6858000"/>
                <a:gd name="connsiteX12" fmla="*/ 1600504 w 9174595"/>
                <a:gd name="connsiteY12" fmla="*/ 14997 h 6858000"/>
                <a:gd name="connsiteX13" fmla="*/ 0 w 9174595"/>
                <a:gd name="connsiteY13" fmla="*/ 3621656 h 6858000"/>
                <a:gd name="connsiteX14" fmla="*/ 1873886 w 9174595"/>
                <a:gd name="connsiteY14" fmla="*/ 6374814 h 6858000"/>
                <a:gd name="connsiteX15" fmla="*/ 2390406 w 9174595"/>
                <a:gd name="connsiteY15" fmla="*/ 6780599 h 6858000"/>
                <a:gd name="connsiteX16" fmla="*/ 2502136 w 9174595"/>
                <a:gd name="connsiteY16" fmla="*/ 6858000 h 6858000"/>
                <a:gd name="connsiteX17" fmla="*/ 3276448 w 9174595"/>
                <a:gd name="connsiteY17" fmla="*/ 6858000 h 6858000"/>
                <a:gd name="connsiteX18" fmla="*/ 3624006 w 9174595"/>
                <a:gd name="connsiteY18" fmla="*/ 6858000 h 6858000"/>
                <a:gd name="connsiteX19" fmla="*/ 3693608 w 9174595"/>
                <a:gd name="connsiteY19" fmla="*/ 6858000 h 6858000"/>
                <a:gd name="connsiteX20" fmla="*/ 4288354 w 9174595"/>
                <a:gd name="connsiteY20" fmla="*/ 6858000 h 6858000"/>
                <a:gd name="connsiteX21" fmla="*/ 4357958 w 9174595"/>
                <a:gd name="connsiteY21" fmla="*/ 6858000 h 6858000"/>
                <a:gd name="connsiteX22" fmla="*/ 4816638 w 9174595"/>
                <a:gd name="connsiteY22" fmla="*/ 6858000 h 6858000"/>
                <a:gd name="connsiteX23" fmla="*/ 4886240 w 9174595"/>
                <a:gd name="connsiteY23" fmla="*/ 6858000 h 6858000"/>
                <a:gd name="connsiteX24" fmla="*/ 5480986 w 9174595"/>
                <a:gd name="connsiteY24" fmla="*/ 6858000 h 6858000"/>
                <a:gd name="connsiteX25" fmla="*/ 5550590 w 9174595"/>
                <a:gd name="connsiteY25" fmla="*/ 6858000 h 6858000"/>
                <a:gd name="connsiteX26" fmla="*/ 5634635 w 9174595"/>
                <a:gd name="connsiteY26" fmla="*/ 6858000 h 6858000"/>
                <a:gd name="connsiteX27" fmla="*/ 6672460 w 9174595"/>
                <a:gd name="connsiteY27" fmla="*/ 6858000 h 6858000"/>
                <a:gd name="connsiteX28" fmla="*/ 6784188 w 9174595"/>
                <a:gd name="connsiteY28" fmla="*/ 6780599 h 6858000"/>
                <a:gd name="connsiteX29" fmla="*/ 7300708 w 9174595"/>
                <a:gd name="connsiteY29" fmla="*/ 6374814 h 6858000"/>
                <a:gd name="connsiteX30" fmla="*/ 9174595 w 9174595"/>
                <a:gd name="connsiteY30" fmla="*/ 3621656 h 6858000"/>
                <a:gd name="connsiteX31" fmla="*/ 7574092 w 9174595"/>
                <a:gd name="connsiteY3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174595" h="6858000">
                  <a:moveTo>
                    <a:pt x="7551973" y="0"/>
                  </a:moveTo>
                  <a:lnTo>
                    <a:pt x="5634635" y="0"/>
                  </a:lnTo>
                  <a:lnTo>
                    <a:pt x="5550590" y="0"/>
                  </a:lnTo>
                  <a:lnTo>
                    <a:pt x="5480986" y="0"/>
                  </a:lnTo>
                  <a:lnTo>
                    <a:pt x="4886240" y="0"/>
                  </a:lnTo>
                  <a:lnTo>
                    <a:pt x="4816638" y="0"/>
                  </a:lnTo>
                  <a:lnTo>
                    <a:pt x="4357958" y="0"/>
                  </a:lnTo>
                  <a:lnTo>
                    <a:pt x="4288354" y="0"/>
                  </a:lnTo>
                  <a:lnTo>
                    <a:pt x="3693608" y="0"/>
                  </a:lnTo>
                  <a:lnTo>
                    <a:pt x="3624006" y="0"/>
                  </a:lnTo>
                  <a:lnTo>
                    <a:pt x="3276448" y="0"/>
                  </a:lnTo>
                  <a:lnTo>
                    <a:pt x="1622622" y="0"/>
                  </a:lnTo>
                  <a:lnTo>
                    <a:pt x="1600504" y="14997"/>
                  </a:lnTo>
                  <a:cubicBezTo>
                    <a:pt x="573594" y="754641"/>
                    <a:pt x="0" y="2093192"/>
                    <a:pt x="0" y="3621656"/>
                  </a:cubicBezTo>
                  <a:cubicBezTo>
                    <a:pt x="0" y="4969131"/>
                    <a:pt x="928496" y="5602839"/>
                    <a:pt x="1873886" y="6374814"/>
                  </a:cubicBezTo>
                  <a:cubicBezTo>
                    <a:pt x="2046046" y="6515397"/>
                    <a:pt x="2216632" y="6653108"/>
                    <a:pt x="2390406" y="6780599"/>
                  </a:cubicBezTo>
                  <a:lnTo>
                    <a:pt x="2502136" y="6858000"/>
                  </a:lnTo>
                  <a:lnTo>
                    <a:pt x="3276448" y="6858000"/>
                  </a:lnTo>
                  <a:lnTo>
                    <a:pt x="3624006" y="6858000"/>
                  </a:lnTo>
                  <a:lnTo>
                    <a:pt x="3693608" y="6858000"/>
                  </a:lnTo>
                  <a:lnTo>
                    <a:pt x="4288354" y="6858000"/>
                  </a:lnTo>
                  <a:lnTo>
                    <a:pt x="4357958" y="6858000"/>
                  </a:lnTo>
                  <a:lnTo>
                    <a:pt x="4816638" y="6858000"/>
                  </a:lnTo>
                  <a:lnTo>
                    <a:pt x="4886240" y="6858000"/>
                  </a:lnTo>
                  <a:lnTo>
                    <a:pt x="5480986" y="6858000"/>
                  </a:lnTo>
                  <a:lnTo>
                    <a:pt x="5550590" y="6858000"/>
                  </a:lnTo>
                  <a:lnTo>
                    <a:pt x="5634635" y="6858000"/>
                  </a:lnTo>
                  <a:lnTo>
                    <a:pt x="6672460" y="6858000"/>
                  </a:lnTo>
                  <a:lnTo>
                    <a:pt x="6784188" y="6780599"/>
                  </a:lnTo>
                  <a:cubicBezTo>
                    <a:pt x="6957963" y="6653108"/>
                    <a:pt x="7128548" y="6515397"/>
                    <a:pt x="7300708" y="6374814"/>
                  </a:cubicBezTo>
                  <a:cubicBezTo>
                    <a:pt x="8246100" y="5602839"/>
                    <a:pt x="9174595" y="4969131"/>
                    <a:pt x="9174595" y="3621656"/>
                  </a:cubicBezTo>
                  <a:cubicBezTo>
                    <a:pt x="9174595" y="2093192"/>
                    <a:pt x="8601001" y="754641"/>
                    <a:pt x="7574092" y="14997"/>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Freeform: Shape 62">
              <a:extLst>
                <a:ext uri="{FF2B5EF4-FFF2-40B4-BE49-F238E27FC236}">
                  <a16:creationId xmlns:a16="http://schemas.microsoft.com/office/drawing/2014/main" id="{99300304-8097-4497-B7D7-CF98A9A74F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708673"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64" name="Freeform: Shape 63">
              <a:extLst>
                <a:ext uri="{FF2B5EF4-FFF2-40B4-BE49-F238E27FC236}">
                  <a16:creationId xmlns:a16="http://schemas.microsoft.com/office/drawing/2014/main" id="{916BEB36-8C72-450B-A22A-48D5476669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75235"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65" name="Freeform: Shape 64">
              <a:extLst>
                <a:ext uri="{FF2B5EF4-FFF2-40B4-BE49-F238E27FC236}">
                  <a16:creationId xmlns:a16="http://schemas.microsoft.com/office/drawing/2014/main" id="{9D8BC9E3-E539-449C-B557-4074751AEF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547625" y="0"/>
              <a:ext cx="2209181" cy="6858000"/>
            </a:xfrm>
            <a:custGeom>
              <a:avLst/>
              <a:gdLst>
                <a:gd name="connsiteX0" fmla="*/ 955085 w 2209181"/>
                <a:gd name="connsiteY0" fmla="*/ 0 h 6858000"/>
                <a:gd name="connsiteX1" fmla="*/ 937727 w 2209181"/>
                <a:gd name="connsiteY1" fmla="*/ 0 h 6858000"/>
                <a:gd name="connsiteX2" fmla="*/ 963738 w 2209181"/>
                <a:gd name="connsiteY2" fmla="*/ 24346 h 6858000"/>
                <a:gd name="connsiteX3" fmla="*/ 2184004 w 2209181"/>
                <a:gd name="connsiteY3" fmla="*/ 3809420 h 6858000"/>
                <a:gd name="connsiteX4" fmla="*/ 218679 w 2209181"/>
                <a:gd name="connsiteY4" fmla="*/ 6681644 h 6858000"/>
                <a:gd name="connsiteX5" fmla="*/ 0 w 2209181"/>
                <a:gd name="connsiteY5" fmla="*/ 6858000 h 6858000"/>
                <a:gd name="connsiteX6" fmla="*/ 19349 w 2209181"/>
                <a:gd name="connsiteY6" fmla="*/ 6858000 h 6858000"/>
                <a:gd name="connsiteX7" fmla="*/ 236958 w 2209181"/>
                <a:gd name="connsiteY7" fmla="*/ 6682507 h 6858000"/>
                <a:gd name="connsiteX8" fmla="*/ 2202283 w 2209181"/>
                <a:gd name="connsiteY8" fmla="*/ 3810283 h 6858000"/>
                <a:gd name="connsiteX9" fmla="*/ 982018 w 2209181"/>
                <a:gd name="connsiteY9" fmla="*/ 2521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55085" y="0"/>
                  </a:moveTo>
                  <a:lnTo>
                    <a:pt x="937727" y="0"/>
                  </a:lnTo>
                  <a:lnTo>
                    <a:pt x="963738" y="24346"/>
                  </a:lnTo>
                  <a:cubicBezTo>
                    <a:pt x="1818009" y="885455"/>
                    <a:pt x="2251801" y="2269402"/>
                    <a:pt x="2184004" y="3809420"/>
                  </a:cubicBezTo>
                  <a:cubicBezTo>
                    <a:pt x="2120250" y="5257592"/>
                    <a:pt x="1181008" y="5895709"/>
                    <a:pt x="218679" y="6681644"/>
                  </a:cubicBezTo>
                  <a:lnTo>
                    <a:pt x="0" y="6858000"/>
                  </a:lnTo>
                  <a:lnTo>
                    <a:pt x="19349" y="6858000"/>
                  </a:lnTo>
                  <a:lnTo>
                    <a:pt x="236958" y="6682507"/>
                  </a:lnTo>
                  <a:cubicBezTo>
                    <a:pt x="1199288" y="5896573"/>
                    <a:pt x="2138530" y="5258455"/>
                    <a:pt x="2202283" y="3810283"/>
                  </a:cubicBezTo>
                  <a:cubicBezTo>
                    <a:pt x="2270080" y="2270266"/>
                    <a:pt x="1836289" y="886318"/>
                    <a:pt x="982018" y="25210"/>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66" name="Freeform: Shape 65">
              <a:extLst>
                <a:ext uri="{FF2B5EF4-FFF2-40B4-BE49-F238E27FC236}">
                  <a16:creationId xmlns:a16="http://schemas.microsoft.com/office/drawing/2014/main" id="{074FC277-4245-45E3-A41E-BE1CFF33CB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436349" y="0"/>
              <a:ext cx="2209181" cy="6858000"/>
            </a:xfrm>
            <a:custGeom>
              <a:avLst/>
              <a:gdLst>
                <a:gd name="connsiteX0" fmla="*/ 937727 w 2209181"/>
                <a:gd name="connsiteY0" fmla="*/ 0 h 6858000"/>
                <a:gd name="connsiteX1" fmla="*/ 955085 w 2209181"/>
                <a:gd name="connsiteY1" fmla="*/ 0 h 6858000"/>
                <a:gd name="connsiteX2" fmla="*/ 982018 w 2209181"/>
                <a:gd name="connsiteY2" fmla="*/ 25210 h 6858000"/>
                <a:gd name="connsiteX3" fmla="*/ 2202283 w 2209181"/>
                <a:gd name="connsiteY3" fmla="*/ 3810283 h 6858000"/>
                <a:gd name="connsiteX4" fmla="*/ 236958 w 2209181"/>
                <a:gd name="connsiteY4" fmla="*/ 6682507 h 6858000"/>
                <a:gd name="connsiteX5" fmla="*/ 19349 w 2209181"/>
                <a:gd name="connsiteY5" fmla="*/ 6858000 h 6858000"/>
                <a:gd name="connsiteX6" fmla="*/ 0 w 2209181"/>
                <a:gd name="connsiteY6" fmla="*/ 6858000 h 6858000"/>
                <a:gd name="connsiteX7" fmla="*/ 218679 w 2209181"/>
                <a:gd name="connsiteY7" fmla="*/ 6681644 h 6858000"/>
                <a:gd name="connsiteX8" fmla="*/ 2184004 w 2209181"/>
                <a:gd name="connsiteY8" fmla="*/ 3809420 h 6858000"/>
                <a:gd name="connsiteX9" fmla="*/ 963738 w 2209181"/>
                <a:gd name="connsiteY9" fmla="*/ 243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37727" y="0"/>
                  </a:moveTo>
                  <a:lnTo>
                    <a:pt x="955085" y="0"/>
                  </a:lnTo>
                  <a:lnTo>
                    <a:pt x="982018" y="25210"/>
                  </a:lnTo>
                  <a:cubicBezTo>
                    <a:pt x="1836289" y="886318"/>
                    <a:pt x="2270080" y="2270266"/>
                    <a:pt x="2202283" y="3810283"/>
                  </a:cubicBezTo>
                  <a:cubicBezTo>
                    <a:pt x="2138530" y="5258455"/>
                    <a:pt x="1199288" y="5896573"/>
                    <a:pt x="236958" y="6682507"/>
                  </a:cubicBezTo>
                  <a:lnTo>
                    <a:pt x="19349" y="6858000"/>
                  </a:lnTo>
                  <a:lnTo>
                    <a:pt x="0" y="6858000"/>
                  </a:lnTo>
                  <a:lnTo>
                    <a:pt x="218679" y="6681644"/>
                  </a:lnTo>
                  <a:cubicBezTo>
                    <a:pt x="1181008" y="5895709"/>
                    <a:pt x="2120250" y="5257592"/>
                    <a:pt x="2184004" y="3809420"/>
                  </a:cubicBezTo>
                  <a:cubicBezTo>
                    <a:pt x="2251801" y="2269402"/>
                    <a:pt x="1818009" y="885455"/>
                    <a:pt x="963738" y="24346"/>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grpSp>
      <p:pic>
        <p:nvPicPr>
          <p:cNvPr id="4" name="Picture 3" descr="A logo of a university&#10;&#10;Description automatically generated">
            <a:extLst>
              <a:ext uri="{FF2B5EF4-FFF2-40B4-BE49-F238E27FC236}">
                <a16:creationId xmlns:a16="http://schemas.microsoft.com/office/drawing/2014/main" id="{105F8409-D277-9ABD-D74A-2A178F9554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980" y="50801"/>
            <a:ext cx="1244599" cy="1244599"/>
          </a:xfrm>
          <a:prstGeom prst="rect">
            <a:avLst/>
          </a:prstGeom>
        </p:spPr>
      </p:pic>
      <p:pic>
        <p:nvPicPr>
          <p:cNvPr id="5" name="Picture 4" descr="A logo of a university&#10;&#10;Description automatically generated">
            <a:extLst>
              <a:ext uri="{FF2B5EF4-FFF2-40B4-BE49-F238E27FC236}">
                <a16:creationId xmlns:a16="http://schemas.microsoft.com/office/drawing/2014/main" id="{A2EFC493-C7EE-4AC0-EFC8-2E123587FF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72099" y="50801"/>
            <a:ext cx="1204921" cy="1210300"/>
          </a:xfrm>
          <a:custGeom>
            <a:avLst/>
            <a:gdLst/>
            <a:ahLst/>
            <a:cxnLst/>
            <a:rect l="l" t="t" r="r" b="b"/>
            <a:pathLst>
              <a:path w="4141760" h="4377846">
                <a:moveTo>
                  <a:pt x="0" y="0"/>
                </a:moveTo>
                <a:lnTo>
                  <a:pt x="4141760" y="0"/>
                </a:lnTo>
                <a:lnTo>
                  <a:pt x="4141760" y="4377846"/>
                </a:lnTo>
                <a:lnTo>
                  <a:pt x="0" y="4377846"/>
                </a:lnTo>
                <a:close/>
              </a:path>
            </a:pathLst>
          </a:custGeom>
        </p:spPr>
      </p:pic>
      <p:sp>
        <p:nvSpPr>
          <p:cNvPr id="12" name="Title 1">
            <a:extLst>
              <a:ext uri="{FF2B5EF4-FFF2-40B4-BE49-F238E27FC236}">
                <a16:creationId xmlns:a16="http://schemas.microsoft.com/office/drawing/2014/main" id="{EE61CF24-A3ED-EA41-E9C7-F521915E12B2}"/>
              </a:ext>
            </a:extLst>
          </p:cNvPr>
          <p:cNvSpPr>
            <a:spLocks noGrp="1"/>
          </p:cNvSpPr>
          <p:nvPr>
            <p:ph type="title"/>
          </p:nvPr>
        </p:nvSpPr>
        <p:spPr>
          <a:xfrm>
            <a:off x="2506987" y="259636"/>
            <a:ext cx="7178026" cy="792630"/>
          </a:xfrm>
        </p:spPr>
        <p:txBody>
          <a:bodyPr anchor="b">
            <a:normAutofit/>
          </a:bodyPr>
          <a:lstStyle/>
          <a:p>
            <a:r>
              <a:rPr lang="en-US" sz="3600" b="1" dirty="0">
                <a:solidFill>
                  <a:srgbClr val="C00000"/>
                </a:solidFill>
                <a:latin typeface="Calibri" panose="020F0502020204030204"/>
                <a:ea typeface="+mn-ea"/>
                <a:cs typeface="+mn-cs"/>
              </a:rPr>
              <a:t>Pathogenicity and clinical picture</a:t>
            </a:r>
            <a:endParaRPr lang="en-GB" sz="3600" b="1" dirty="0">
              <a:solidFill>
                <a:srgbClr val="C00000"/>
              </a:solidFill>
              <a:latin typeface="Calibri" panose="020F0502020204030204"/>
              <a:ea typeface="+mn-ea"/>
              <a:cs typeface="+mn-cs"/>
            </a:endParaRPr>
          </a:p>
        </p:txBody>
      </p:sp>
      <p:sp>
        <p:nvSpPr>
          <p:cNvPr id="3" name="Content Placeholder 2">
            <a:extLst>
              <a:ext uri="{FF2B5EF4-FFF2-40B4-BE49-F238E27FC236}">
                <a16:creationId xmlns:a16="http://schemas.microsoft.com/office/drawing/2014/main" id="{70AB8A80-AE34-2725-8ED1-FC5DB5B4513D}"/>
              </a:ext>
            </a:extLst>
          </p:cNvPr>
          <p:cNvSpPr txBox="1">
            <a:spLocks/>
          </p:cNvSpPr>
          <p:nvPr/>
        </p:nvSpPr>
        <p:spPr>
          <a:xfrm>
            <a:off x="696652" y="1261101"/>
            <a:ext cx="10798695" cy="52635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just"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en-US" sz="32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Disease: </a:t>
            </a:r>
            <a:r>
              <a:rPr kumimoji="0" lang="en-US" sz="3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schistosomiasis haematobium, vesical or urinary bilharziasis.</a:t>
            </a:r>
          </a:p>
          <a:p>
            <a:pPr marL="0" marR="0" lvl="0" indent="0" algn="just"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lang="en-US" sz="3200" b="1" dirty="0">
                <a:solidFill>
                  <a:prstClr val="black"/>
                </a:solidFill>
                <a:latin typeface="Times New Roman" pitchFamily="18" charset="0"/>
                <a:cs typeface="Times New Roman" pitchFamily="18" charset="0"/>
              </a:rPr>
              <a:t>1. Stage of Invasion: </a:t>
            </a:r>
            <a:r>
              <a:rPr lang="en-US" sz="3200" dirty="0">
                <a:solidFill>
                  <a:prstClr val="black"/>
                </a:solidFill>
                <a:latin typeface="Times New Roman" pitchFamily="18" charset="0"/>
                <a:cs typeface="Times New Roman" pitchFamily="18" charset="0"/>
              </a:rPr>
              <a:t>Skin reaction due to cercarial penetration in the form of local dermatitis, itching (bather's itch), irritation and </a:t>
            </a:r>
            <a:r>
              <a:rPr lang="en-US" sz="3200" dirty="0" err="1">
                <a:solidFill>
                  <a:prstClr val="black"/>
                </a:solidFill>
                <a:latin typeface="Times New Roman" pitchFamily="18" charset="0"/>
                <a:cs typeface="Times New Roman" pitchFamily="18" charset="0"/>
              </a:rPr>
              <a:t>papular</a:t>
            </a:r>
            <a:r>
              <a:rPr lang="en-US" sz="3200" dirty="0">
                <a:solidFill>
                  <a:prstClr val="black"/>
                </a:solidFill>
                <a:latin typeface="Times New Roman" pitchFamily="18" charset="0"/>
                <a:cs typeface="Times New Roman" pitchFamily="18" charset="0"/>
              </a:rPr>
              <a:t> rash.</a:t>
            </a:r>
          </a:p>
        </p:txBody>
      </p:sp>
    </p:spTree>
    <p:extLst>
      <p:ext uri="{BB962C8B-B14F-4D97-AF65-F5344CB8AC3E}">
        <p14:creationId xmlns:p14="http://schemas.microsoft.com/office/powerpoint/2010/main" val="1024679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BB1D177-3485-9F7C-3C53-486FA2A8CB8A}"/>
              </a:ext>
            </a:extLst>
          </p:cNvPr>
          <p:cNvSpPr>
            <a:spLocks noGrp="1"/>
          </p:cNvSpPr>
          <p:nvPr>
            <p:ph idx="1"/>
          </p:nvPr>
        </p:nvSpPr>
        <p:spPr>
          <a:xfrm>
            <a:off x="899410" y="644577"/>
            <a:ext cx="10454390" cy="5532386"/>
          </a:xfrm>
        </p:spPr>
        <p:txBody>
          <a:bodyPr>
            <a:normAutofit/>
          </a:bodyPr>
          <a:lstStyle/>
          <a:p>
            <a:pPr marL="0" marR="0" lvl="0" indent="0" algn="just"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sz="3200" b="1" dirty="0">
                <a:solidFill>
                  <a:prstClr val="black"/>
                </a:solidFill>
                <a:latin typeface="Times New Roman" pitchFamily="18" charset="0"/>
                <a:cs typeface="Times New Roman" pitchFamily="18" charset="0"/>
              </a:rPr>
              <a:t>2. Stage of migration: </a:t>
            </a:r>
            <a:r>
              <a:rPr lang="en-US" sz="3200" dirty="0">
                <a:solidFill>
                  <a:prstClr val="black"/>
                </a:solidFill>
                <a:latin typeface="Times New Roman" pitchFamily="18" charset="0"/>
                <a:cs typeface="Times New Roman" pitchFamily="18" charset="0"/>
              </a:rPr>
              <a:t>Due to circulating </a:t>
            </a:r>
            <a:r>
              <a:rPr lang="en-US" sz="3200" dirty="0" err="1">
                <a:solidFill>
                  <a:prstClr val="black"/>
                </a:solidFill>
                <a:latin typeface="Times New Roman" pitchFamily="18" charset="0"/>
                <a:cs typeface="Times New Roman" pitchFamily="18" charset="0"/>
              </a:rPr>
              <a:t>schistosomules</a:t>
            </a:r>
            <a:r>
              <a:rPr lang="en-US" sz="3200" dirty="0">
                <a:solidFill>
                  <a:prstClr val="black"/>
                </a:solidFill>
                <a:latin typeface="Times New Roman" pitchFamily="18" charset="0"/>
                <a:cs typeface="Times New Roman" pitchFamily="18" charset="0"/>
              </a:rPr>
              <a:t> </a:t>
            </a:r>
          </a:p>
          <a:p>
            <a:pPr marL="0" marR="0" lvl="0" indent="0" algn="just"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sz="3200" dirty="0">
                <a:solidFill>
                  <a:prstClr val="black"/>
                </a:solidFill>
                <a:latin typeface="Times New Roman" pitchFamily="18" charset="0"/>
                <a:cs typeface="Times New Roman" pitchFamily="18" charset="0"/>
              </a:rPr>
              <a:t>a- </a:t>
            </a:r>
            <a:r>
              <a:rPr lang="en-US" sz="3200" u="sng" dirty="0">
                <a:solidFill>
                  <a:prstClr val="black"/>
                </a:solidFill>
                <a:latin typeface="Times New Roman" pitchFamily="18" charset="0"/>
                <a:cs typeface="Times New Roman" pitchFamily="18" charset="0"/>
              </a:rPr>
              <a:t>Lung</a:t>
            </a:r>
            <a:r>
              <a:rPr lang="en-US" sz="3200" dirty="0">
                <a:solidFill>
                  <a:prstClr val="black"/>
                </a:solidFill>
                <a:latin typeface="Times New Roman" pitchFamily="18" charset="0"/>
                <a:cs typeface="Times New Roman" pitchFamily="18" charset="0"/>
              </a:rPr>
              <a:t>: verminous pneumonitis (small patches of inflammation) &amp; hemorrhage, with cough, sputum &amp; </a:t>
            </a:r>
            <a:r>
              <a:rPr lang="en-US" sz="3200" dirty="0" err="1">
                <a:solidFill>
                  <a:prstClr val="black"/>
                </a:solidFill>
                <a:latin typeface="Times New Roman" pitchFamily="18" charset="0"/>
                <a:cs typeface="Times New Roman" pitchFamily="18" charset="0"/>
              </a:rPr>
              <a:t>heamoptysis</a:t>
            </a:r>
            <a:r>
              <a:rPr lang="en-US" sz="3200" dirty="0">
                <a:solidFill>
                  <a:prstClr val="black"/>
                </a:solidFill>
                <a:latin typeface="Times New Roman" pitchFamily="18" charset="0"/>
                <a:cs typeface="Times New Roman" pitchFamily="18" charset="0"/>
              </a:rPr>
              <a:t>.</a:t>
            </a:r>
          </a:p>
          <a:p>
            <a:pPr marL="0" marR="0" lvl="0" indent="0" algn="just"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sz="3200" dirty="0">
                <a:solidFill>
                  <a:prstClr val="black"/>
                </a:solidFill>
                <a:latin typeface="Times New Roman" pitchFamily="18" charset="0"/>
                <a:cs typeface="Times New Roman" pitchFamily="18" charset="0"/>
              </a:rPr>
              <a:t>b- </a:t>
            </a:r>
            <a:r>
              <a:rPr lang="en-US" sz="3200" u="sng" dirty="0">
                <a:solidFill>
                  <a:prstClr val="black"/>
                </a:solidFill>
                <a:latin typeface="Times New Roman" pitchFamily="18" charset="0"/>
                <a:cs typeface="Times New Roman" pitchFamily="18" charset="0"/>
              </a:rPr>
              <a:t>Liver and spleen</a:t>
            </a:r>
            <a:r>
              <a:rPr lang="en-US" sz="3200" dirty="0">
                <a:solidFill>
                  <a:prstClr val="black"/>
                </a:solidFill>
                <a:latin typeface="Times New Roman" pitchFamily="18" charset="0"/>
                <a:cs typeface="Times New Roman" pitchFamily="18" charset="0"/>
              </a:rPr>
              <a:t>: hepatosplenomegaly.</a:t>
            </a:r>
          </a:p>
          <a:p>
            <a:pPr marL="0" marR="0" lvl="0" indent="0" algn="just"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sz="3200" dirty="0">
                <a:solidFill>
                  <a:prstClr val="black"/>
                </a:solidFill>
                <a:latin typeface="Times New Roman" pitchFamily="18" charset="0"/>
                <a:cs typeface="Times New Roman" pitchFamily="18" charset="0"/>
              </a:rPr>
              <a:t>c- </a:t>
            </a:r>
            <a:r>
              <a:rPr lang="en-US" sz="3200" u="sng" dirty="0">
                <a:solidFill>
                  <a:prstClr val="black"/>
                </a:solidFill>
                <a:latin typeface="Times New Roman" pitchFamily="18" charset="0"/>
                <a:cs typeface="Times New Roman" pitchFamily="18" charset="0"/>
              </a:rPr>
              <a:t>Metabolic products </a:t>
            </a:r>
            <a:r>
              <a:rPr lang="en-US" sz="3200" dirty="0">
                <a:solidFill>
                  <a:prstClr val="black"/>
                </a:solidFill>
                <a:latin typeface="Times New Roman" pitchFamily="18" charset="0"/>
                <a:cs typeface="Times New Roman" pitchFamily="18" charset="0"/>
              </a:rPr>
              <a:t>of maturing parasites à toxic and allergic manifestations e.g. urticaria, fever, headache, cough, wheezes, muscle pain, </a:t>
            </a:r>
            <a:r>
              <a:rPr lang="en-US" sz="3200" dirty="0" err="1">
                <a:solidFill>
                  <a:prstClr val="black"/>
                </a:solidFill>
                <a:latin typeface="Times New Roman" pitchFamily="18" charset="0"/>
                <a:cs typeface="Times New Roman" pitchFamily="18" charset="0"/>
              </a:rPr>
              <a:t>leucocytosis</a:t>
            </a:r>
            <a:r>
              <a:rPr lang="en-US" sz="3200" dirty="0">
                <a:solidFill>
                  <a:prstClr val="black"/>
                </a:solidFill>
                <a:latin typeface="Times New Roman" pitchFamily="18" charset="0"/>
                <a:cs typeface="Times New Roman" pitchFamily="18" charset="0"/>
              </a:rPr>
              <a:t> &amp; eosinophilia.</a:t>
            </a:r>
            <a:endParaRPr lang="ar-EG" sz="3200" dirty="0">
              <a:solidFill>
                <a:prstClr val="black"/>
              </a:solidFill>
              <a:latin typeface="Times New Roman" pitchFamily="18" charset="0"/>
              <a:cs typeface="Times New Roman" pitchFamily="18" charset="0"/>
            </a:endParaRPr>
          </a:p>
          <a:p>
            <a:endParaRPr lang="en-US" dirty="0"/>
          </a:p>
        </p:txBody>
      </p:sp>
    </p:spTree>
    <p:extLst>
      <p:ext uri="{BB962C8B-B14F-4D97-AF65-F5344CB8AC3E}">
        <p14:creationId xmlns:p14="http://schemas.microsoft.com/office/powerpoint/2010/main" val="14362836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73AEC44-F201-F94D-A793-26891F8F2D79}"/>
              </a:ext>
            </a:extLst>
          </p:cNvPr>
          <p:cNvSpPr>
            <a:spLocks noGrp="1"/>
          </p:cNvSpPr>
          <p:nvPr>
            <p:ph idx="1"/>
          </p:nvPr>
        </p:nvSpPr>
        <p:spPr>
          <a:xfrm>
            <a:off x="764498" y="644577"/>
            <a:ext cx="10589302" cy="5532386"/>
          </a:xfrm>
        </p:spPr>
        <p:txBody>
          <a:bodyPr>
            <a:normAutofit/>
          </a:body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3200" b="1" i="0" u="sng"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3. Stage of egg deposition (early or acute stage):</a:t>
            </a:r>
            <a:endParaRPr kumimoji="0" lang="en-CA" sz="3200" b="1" i="0" u="sng"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Active egg deposition with escape of eggs in urine leads to tissue damage and hemorrhage that manifest with:</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a- </a:t>
            </a:r>
            <a:r>
              <a:rPr kumimoji="0" lang="en-US" sz="32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Terminal </a:t>
            </a:r>
            <a:r>
              <a:rPr kumimoji="0" lang="en-US" sz="3200" b="1" i="0" u="none" strike="noStrike" kern="1200" cap="none" spc="0" normalizeH="0" baseline="0" noProof="0" dirty="0" err="1">
                <a:ln>
                  <a:noFill/>
                </a:ln>
                <a:solidFill>
                  <a:prstClr val="black"/>
                </a:solidFill>
                <a:effectLst/>
                <a:uLnTx/>
                <a:uFillTx/>
                <a:latin typeface="Times New Roman" pitchFamily="18" charset="0"/>
                <a:ea typeface="+mn-ea"/>
                <a:cs typeface="Times New Roman" pitchFamily="18" charset="0"/>
              </a:rPr>
              <a:t>haematuria</a:t>
            </a:r>
            <a:r>
              <a:rPr kumimoji="0" lang="en-US" sz="32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t>
            </a:r>
            <a:r>
              <a:rPr kumimoji="0" lang="en-US" sz="3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(blood in the last part of </a:t>
            </a:r>
            <a:r>
              <a:rPr kumimoji="0" lang="en-US" sz="3200" b="0" i="0" u="none" strike="noStrike" kern="1200" cap="none" spc="0" normalizeH="0" baseline="0" noProof="0" dirty="0" err="1">
                <a:ln>
                  <a:noFill/>
                </a:ln>
                <a:solidFill>
                  <a:prstClr val="black"/>
                </a:solidFill>
                <a:effectLst/>
                <a:uLnTx/>
                <a:uFillTx/>
                <a:latin typeface="Times New Roman" pitchFamily="18" charset="0"/>
                <a:ea typeface="+mn-ea"/>
                <a:cs typeface="Times New Roman" pitchFamily="18" charset="0"/>
              </a:rPr>
              <a:t>micturation</a:t>
            </a:r>
            <a:r>
              <a:rPr kumimoji="0" lang="en-US" sz="3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which is due to increased contraction of bladder à injury of</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venules by egg spine à drops of blood in urine.</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b- </a:t>
            </a:r>
            <a:r>
              <a:rPr kumimoji="0" lang="en-US" sz="32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Frequency</a:t>
            </a:r>
            <a:r>
              <a:rPr kumimoji="0" lang="en-US" sz="3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of </a:t>
            </a:r>
            <a:r>
              <a:rPr kumimoji="0" lang="en-US" sz="3200" b="0" i="0" u="none" strike="noStrike" kern="1200" cap="none" spc="0" normalizeH="0" baseline="0" noProof="0" dirty="0" err="1">
                <a:ln>
                  <a:noFill/>
                </a:ln>
                <a:solidFill>
                  <a:prstClr val="black"/>
                </a:solidFill>
                <a:effectLst/>
                <a:uLnTx/>
                <a:uFillTx/>
                <a:latin typeface="Times New Roman" pitchFamily="18" charset="0"/>
                <a:ea typeface="+mn-ea"/>
                <a:cs typeface="Times New Roman" pitchFamily="18" charset="0"/>
              </a:rPr>
              <a:t>micturation</a:t>
            </a:r>
            <a:r>
              <a:rPr kumimoji="0" lang="en-US" sz="3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c- </a:t>
            </a:r>
            <a:r>
              <a:rPr kumimoji="0" lang="en-US" sz="32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Dysuria</a:t>
            </a:r>
            <a:r>
              <a:rPr kumimoji="0" lang="en-US" sz="3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(burning pain during </a:t>
            </a:r>
            <a:r>
              <a:rPr kumimoji="0" lang="en-US" sz="3200" b="0" i="0" u="none" strike="noStrike" kern="1200" cap="none" spc="0" normalizeH="0" baseline="0" noProof="0" dirty="0" err="1">
                <a:ln>
                  <a:noFill/>
                </a:ln>
                <a:solidFill>
                  <a:prstClr val="black"/>
                </a:solidFill>
                <a:effectLst/>
                <a:uLnTx/>
                <a:uFillTx/>
                <a:latin typeface="Times New Roman" pitchFamily="18" charset="0"/>
                <a:ea typeface="+mn-ea"/>
                <a:cs typeface="Times New Roman" pitchFamily="18" charset="0"/>
              </a:rPr>
              <a:t>micturation</a:t>
            </a:r>
            <a:r>
              <a:rPr kumimoji="0" lang="en-US" sz="3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a:t>
            </a:r>
          </a:p>
        </p:txBody>
      </p:sp>
    </p:spTree>
    <p:extLst>
      <p:ext uri="{BB962C8B-B14F-4D97-AF65-F5344CB8AC3E}">
        <p14:creationId xmlns:p14="http://schemas.microsoft.com/office/powerpoint/2010/main" val="33457657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C6858E3-58C4-3A6E-A29B-84F0FB1F3FD3}"/>
              </a:ext>
            </a:extLst>
          </p:cNvPr>
          <p:cNvSpPr>
            <a:spLocks noGrp="1"/>
          </p:cNvSpPr>
          <p:nvPr>
            <p:ph idx="1"/>
          </p:nvPr>
        </p:nvSpPr>
        <p:spPr>
          <a:xfrm>
            <a:off x="584616" y="569626"/>
            <a:ext cx="10769184" cy="5607337"/>
          </a:xfrm>
        </p:spPr>
        <p:txBody>
          <a:bodyPr/>
          <a:lstStyle/>
          <a:p>
            <a:pPr marL="0" indent="0">
              <a:buNone/>
            </a:pPr>
            <a:r>
              <a:rPr lang="en-US" sz="3200" b="1" dirty="0">
                <a:solidFill>
                  <a:prstClr val="black"/>
                </a:solidFill>
                <a:latin typeface="Times New Roman" pitchFamily="18" charset="0"/>
                <a:cs typeface="Times New Roman" pitchFamily="18" charset="0"/>
              </a:rPr>
              <a:t>4. Stage of tissue proliferation, repair and fibrosis (chronic late stage):</a:t>
            </a:r>
          </a:p>
          <a:p>
            <a:pPr marL="0" indent="0" algn="just">
              <a:lnSpc>
                <a:spcPct val="150000"/>
              </a:lnSpc>
              <a:buNone/>
            </a:pPr>
            <a:r>
              <a:rPr lang="en-US" sz="3200" dirty="0">
                <a:solidFill>
                  <a:prstClr val="black"/>
                </a:solidFill>
                <a:latin typeface="Times New Roman" pitchFamily="18" charset="0"/>
                <a:cs typeface="Times New Roman" pitchFamily="18" charset="0"/>
              </a:rPr>
              <a:t>a-Eggs trapped in the wall of blood vessels stimulate both humoral and cellular immune response to miracidial antigen, aggregation of inflammatory cells around eggs (granulomas) and fibrosis with the formation of sandy patches, bilharzial nodules, papillomata which may ulcerate.</a:t>
            </a:r>
          </a:p>
        </p:txBody>
      </p:sp>
    </p:spTree>
    <p:extLst>
      <p:ext uri="{BB962C8B-B14F-4D97-AF65-F5344CB8AC3E}">
        <p14:creationId xmlns:p14="http://schemas.microsoft.com/office/powerpoint/2010/main" val="6270662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4A4B4-6D67-BB03-5585-4F3C7E1AC641}"/>
              </a:ext>
            </a:extLst>
          </p:cNvPr>
          <p:cNvSpPr>
            <a:spLocks noGrp="1"/>
          </p:cNvSpPr>
          <p:nvPr>
            <p:ph type="title"/>
          </p:nvPr>
        </p:nvSpPr>
        <p:spPr>
          <a:xfrm>
            <a:off x="718930" y="100081"/>
            <a:ext cx="10515600" cy="1325563"/>
          </a:xfrm>
        </p:spPr>
        <p:txBody>
          <a:bodyPr/>
          <a:lstStyle/>
          <a:p>
            <a:pPr algn="ctr"/>
            <a:r>
              <a:rPr kumimoji="0" lang="en-US" altLang="en-US" sz="4000" b="1" i="0" u="none" strike="noStrike" kern="1200" cap="none" spc="0" normalizeH="0" baseline="0" noProof="0" dirty="0">
                <a:ln>
                  <a:noFill/>
                </a:ln>
                <a:solidFill>
                  <a:srgbClr val="C00000"/>
                </a:solidFill>
                <a:effectLst/>
                <a:uLnTx/>
                <a:uFillTx/>
                <a:latin typeface="Times New Roman" panose="02020603050405020304" pitchFamily="18" charset="0"/>
                <a:ea typeface="+mj-ea"/>
                <a:cs typeface="Times New Roman" panose="02020603050405020304" pitchFamily="18" charset="0"/>
              </a:rPr>
              <a:t>Granuloma</a:t>
            </a:r>
            <a:endParaRPr lang="en-GB" dirty="0">
              <a:solidFill>
                <a:srgbClr val="C00000"/>
              </a:solidFill>
            </a:endParaRPr>
          </a:p>
        </p:txBody>
      </p:sp>
      <p:sp>
        <p:nvSpPr>
          <p:cNvPr id="4" name="Content Placeholder 2">
            <a:extLst>
              <a:ext uri="{FF2B5EF4-FFF2-40B4-BE49-F238E27FC236}">
                <a16:creationId xmlns:a16="http://schemas.microsoft.com/office/drawing/2014/main" id="{6103D1BC-B1B5-DA56-91F8-89CDF8CA7037}"/>
              </a:ext>
            </a:extLst>
          </p:cNvPr>
          <p:cNvSpPr txBox="1">
            <a:spLocks/>
          </p:cNvSpPr>
          <p:nvPr/>
        </p:nvSpPr>
        <p:spPr bwMode="auto">
          <a:xfrm>
            <a:off x="291548" y="1425643"/>
            <a:ext cx="8706678" cy="506792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en-CA" altLang="en-US" sz="4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Egg antigens induce the formation of granulomas around eggs trapped in tissue</a:t>
            </a:r>
          </a:p>
          <a:p>
            <a:pPr marL="228600" marR="0" lvl="0" indent="-22860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en-CA" altLang="en-US" sz="4400" b="1" i="0" u="sng"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Granuloma: </a:t>
            </a:r>
          </a:p>
          <a:p>
            <a:pPr marL="228600" marR="0" lvl="0" indent="-22860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en-CA" altLang="en-US" sz="4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collection of inflammatory cells eosinophils, neutrophils, lymphocytes, macrophages</a:t>
            </a:r>
          </a:p>
        </p:txBody>
      </p:sp>
      <p:pic>
        <p:nvPicPr>
          <p:cNvPr id="5" name="Picture 3" descr="1.jpg">
            <a:extLst>
              <a:ext uri="{FF2B5EF4-FFF2-40B4-BE49-F238E27FC236}">
                <a16:creationId xmlns:a16="http://schemas.microsoft.com/office/drawing/2014/main" id="{E285D252-20CF-1463-8836-F14CF2C684FD}"/>
              </a:ext>
            </a:extLst>
          </p:cNvPr>
          <p:cNvPicPr>
            <a:picLocks noChangeAspect="1"/>
          </p:cNvPicPr>
          <p:nvPr/>
        </p:nvPicPr>
        <p:blipFill>
          <a:blip r:embed="rId2">
            <a:extLst>
              <a:ext uri="{28A0092B-C50C-407E-A947-70E740481C1C}">
                <a14:useLocalDpi xmlns:a14="http://schemas.microsoft.com/office/drawing/2010/main" val="0"/>
              </a:ext>
            </a:extLst>
          </a:blip>
          <a:srcRect t="51575" r="10602"/>
          <a:stretch>
            <a:fillRect/>
          </a:stretch>
        </p:blipFill>
        <p:spPr bwMode="auto">
          <a:xfrm>
            <a:off x="8736013" y="1242256"/>
            <a:ext cx="3455987" cy="3611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A logo of a university&#10;&#10;Description automatically generated">
            <a:extLst>
              <a:ext uri="{FF2B5EF4-FFF2-40B4-BE49-F238E27FC236}">
                <a16:creationId xmlns:a16="http://schemas.microsoft.com/office/drawing/2014/main" id="{964BB409-1B5D-B6CB-85C1-347A36A423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980" y="50801"/>
            <a:ext cx="1244599" cy="1244599"/>
          </a:xfrm>
          <a:prstGeom prst="rect">
            <a:avLst/>
          </a:prstGeom>
        </p:spPr>
      </p:pic>
      <p:pic>
        <p:nvPicPr>
          <p:cNvPr id="7" name="Picture 6" descr="A logo of a university&#10;&#10;Description automatically generated">
            <a:extLst>
              <a:ext uri="{FF2B5EF4-FFF2-40B4-BE49-F238E27FC236}">
                <a16:creationId xmlns:a16="http://schemas.microsoft.com/office/drawing/2014/main" id="{4CCC3551-BB0F-D37F-C320-72632245DCA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72099" y="50801"/>
            <a:ext cx="1204921" cy="1210300"/>
          </a:xfrm>
          <a:custGeom>
            <a:avLst/>
            <a:gdLst/>
            <a:ahLst/>
            <a:cxnLst/>
            <a:rect l="l" t="t" r="r" b="b"/>
            <a:pathLst>
              <a:path w="4141760" h="4377846">
                <a:moveTo>
                  <a:pt x="0" y="0"/>
                </a:moveTo>
                <a:lnTo>
                  <a:pt x="4141760" y="0"/>
                </a:lnTo>
                <a:lnTo>
                  <a:pt x="4141760" y="4377846"/>
                </a:lnTo>
                <a:lnTo>
                  <a:pt x="0" y="4377846"/>
                </a:lnTo>
                <a:close/>
              </a:path>
            </a:pathLst>
          </a:custGeom>
        </p:spPr>
      </p:pic>
    </p:spTree>
    <p:extLst>
      <p:ext uri="{BB962C8B-B14F-4D97-AF65-F5344CB8AC3E}">
        <p14:creationId xmlns:p14="http://schemas.microsoft.com/office/powerpoint/2010/main" val="22169885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13628C-182B-6907-EBDC-A336F158814B}"/>
              </a:ext>
            </a:extLst>
          </p:cNvPr>
          <p:cNvSpPr>
            <a:spLocks noGrp="1"/>
          </p:cNvSpPr>
          <p:nvPr>
            <p:ph idx="1"/>
          </p:nvPr>
        </p:nvSpPr>
        <p:spPr>
          <a:xfrm>
            <a:off x="719528" y="599607"/>
            <a:ext cx="10634272" cy="5577356"/>
          </a:xfrm>
        </p:spPr>
        <p:txBody>
          <a:bodyPr>
            <a:normAutofit fontScale="92500" lnSpcReduction="20000"/>
          </a:bodyPr>
          <a:lstStyle/>
          <a:p>
            <a:pPr marL="0" indent="0" algn="just">
              <a:lnSpc>
                <a:spcPct val="150000"/>
              </a:lnSpc>
              <a:buNone/>
            </a:pPr>
            <a:r>
              <a:rPr lang="en-US" b="1" dirty="0"/>
              <a:t>b- Inflammatory reaction heals by fibrosis :</a:t>
            </a:r>
          </a:p>
          <a:p>
            <a:pPr marL="0" indent="0" algn="just">
              <a:lnSpc>
                <a:spcPct val="150000"/>
              </a:lnSpc>
              <a:buNone/>
            </a:pPr>
            <a:r>
              <a:rPr lang="en-US" dirty="0"/>
              <a:t>a- </a:t>
            </a:r>
            <a:r>
              <a:rPr lang="en-US" u="sng" dirty="0"/>
              <a:t>Urinary bladder</a:t>
            </a:r>
            <a:r>
              <a:rPr lang="en-US" dirty="0"/>
              <a:t>: polyps, ulcers, cystitis, contracted bladder, calcified bladder, diverticulosis, malignancy; squamous cell carcinoma (due to parasite toxic secretions).</a:t>
            </a:r>
          </a:p>
          <a:p>
            <a:pPr marL="0" indent="0" algn="just">
              <a:lnSpc>
                <a:spcPct val="150000"/>
              </a:lnSpc>
              <a:buNone/>
            </a:pPr>
            <a:r>
              <a:rPr lang="en-US" dirty="0"/>
              <a:t>b- </a:t>
            </a:r>
            <a:r>
              <a:rPr lang="en-US" u="sng" dirty="0"/>
              <a:t>Ureters</a:t>
            </a:r>
            <a:r>
              <a:rPr lang="en-US" dirty="0"/>
              <a:t>: stricture, hydroureter.</a:t>
            </a:r>
          </a:p>
          <a:p>
            <a:pPr marL="0" indent="0" algn="just">
              <a:lnSpc>
                <a:spcPct val="150000"/>
              </a:lnSpc>
              <a:buNone/>
            </a:pPr>
            <a:r>
              <a:rPr lang="en-US" dirty="0"/>
              <a:t>c-</a:t>
            </a:r>
            <a:r>
              <a:rPr lang="en-US" u="sng" dirty="0"/>
              <a:t>Kidneys</a:t>
            </a:r>
            <a:r>
              <a:rPr lang="en-US" dirty="0"/>
              <a:t>: hydronephrosis,2ry infection(</a:t>
            </a:r>
            <a:r>
              <a:rPr lang="en-US" dirty="0" err="1"/>
              <a:t>pyonephrosis</a:t>
            </a:r>
            <a:r>
              <a:rPr lang="en-US" dirty="0"/>
              <a:t>)&amp;renal failure.</a:t>
            </a:r>
          </a:p>
          <a:p>
            <a:pPr marL="0" indent="0" algn="just">
              <a:lnSpc>
                <a:spcPct val="150000"/>
              </a:lnSpc>
              <a:buNone/>
            </a:pPr>
            <a:r>
              <a:rPr lang="en-US" dirty="0"/>
              <a:t>d-</a:t>
            </a:r>
            <a:r>
              <a:rPr lang="en-US" u="sng" dirty="0"/>
              <a:t>Urethra</a:t>
            </a:r>
            <a:r>
              <a:rPr lang="en-US" dirty="0"/>
              <a:t>: stricture, fistula.</a:t>
            </a:r>
          </a:p>
          <a:p>
            <a:pPr marL="0" indent="0" algn="just">
              <a:lnSpc>
                <a:spcPct val="150000"/>
              </a:lnSpc>
              <a:buNone/>
            </a:pPr>
            <a:r>
              <a:rPr lang="en-US" u="sng" dirty="0"/>
              <a:t>e-Genital organs</a:t>
            </a:r>
            <a:r>
              <a:rPr lang="en-US" dirty="0"/>
              <a:t>: pseudo-elephantiasis of the penis, granuloma in prostate, seminal vesicle, spermatic cord, ovaries, uterus and vagina.</a:t>
            </a:r>
          </a:p>
        </p:txBody>
      </p:sp>
    </p:spTree>
    <p:extLst>
      <p:ext uri="{BB962C8B-B14F-4D97-AF65-F5344CB8AC3E}">
        <p14:creationId xmlns:p14="http://schemas.microsoft.com/office/powerpoint/2010/main" val="34445303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D9E9165-BCDF-40C8-AF64-45CC81D3B25D}"/>
              </a:ext>
            </a:extLst>
          </p:cNvPr>
          <p:cNvSpPr>
            <a:spLocks noGrp="1"/>
          </p:cNvSpPr>
          <p:nvPr>
            <p:ph idx="1"/>
          </p:nvPr>
        </p:nvSpPr>
        <p:spPr>
          <a:xfrm>
            <a:off x="629587" y="599607"/>
            <a:ext cx="10724213" cy="5577356"/>
          </a:xfrm>
        </p:spPr>
        <p:txBody>
          <a:bodyPr/>
          <a:lstStyle/>
          <a:p>
            <a:pPr marL="0" indent="0" algn="just">
              <a:lnSpc>
                <a:spcPct val="150000"/>
              </a:lnSpc>
              <a:buNone/>
            </a:pPr>
            <a:r>
              <a:rPr lang="en-US" b="1" dirty="0"/>
              <a:t>c-Embolic lesions: </a:t>
            </a:r>
            <a:r>
              <a:rPr lang="en-US" dirty="0"/>
              <a:t>Schistosoma eggs are swept by blood to reach various organs (liver, lungs, brain or other organs). </a:t>
            </a:r>
          </a:p>
          <a:p>
            <a:pPr marL="0" indent="0" algn="just">
              <a:lnSpc>
                <a:spcPct val="150000"/>
              </a:lnSpc>
              <a:buNone/>
            </a:pPr>
            <a:r>
              <a:rPr lang="en-US" dirty="0"/>
              <a:t>- Eggs swept from the pelvic and vesical plexuses to, the pulmonary </a:t>
            </a:r>
          </a:p>
          <a:p>
            <a:pPr marL="0" indent="0" algn="just">
              <a:lnSpc>
                <a:spcPct val="150000"/>
              </a:lnSpc>
              <a:buNone/>
            </a:pPr>
            <a:r>
              <a:rPr lang="en-US" dirty="0"/>
              <a:t>artery branches produce granulomata and fibrosis with obliteration of </a:t>
            </a:r>
          </a:p>
          <a:p>
            <a:pPr marL="0" indent="0" algn="just">
              <a:lnSpc>
                <a:spcPct val="150000"/>
              </a:lnSpc>
              <a:buNone/>
            </a:pPr>
            <a:r>
              <a:rPr lang="en-US" dirty="0"/>
              <a:t>blood flow, pulmonary hypertension, right ventricular hypertrophy </a:t>
            </a:r>
          </a:p>
          <a:p>
            <a:pPr marL="0" indent="0" algn="just">
              <a:lnSpc>
                <a:spcPct val="150000"/>
              </a:lnSpc>
              <a:buNone/>
            </a:pPr>
            <a:r>
              <a:rPr lang="en-US" dirty="0"/>
              <a:t>and right sided heart failure (Bilharzial </a:t>
            </a:r>
            <a:r>
              <a:rPr lang="en-US" dirty="0" err="1"/>
              <a:t>cor</a:t>
            </a:r>
            <a:r>
              <a:rPr lang="en-US" dirty="0"/>
              <a:t>-Pulmonale).</a:t>
            </a:r>
          </a:p>
        </p:txBody>
      </p:sp>
    </p:spTree>
    <p:extLst>
      <p:ext uri="{BB962C8B-B14F-4D97-AF65-F5344CB8AC3E}">
        <p14:creationId xmlns:p14="http://schemas.microsoft.com/office/powerpoint/2010/main" val="38212350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D4BC5-6B3D-3419-A961-2C306A4F28F4}"/>
              </a:ext>
            </a:extLst>
          </p:cNvPr>
          <p:cNvSpPr>
            <a:spLocks noGrp="1"/>
          </p:cNvSpPr>
          <p:nvPr>
            <p:ph type="title"/>
          </p:nvPr>
        </p:nvSpPr>
        <p:spPr/>
        <p:txBody>
          <a:bodyPr/>
          <a:lstStyle/>
          <a:p>
            <a:r>
              <a:rPr lang="en-US" sz="4000" b="1" dirty="0">
                <a:solidFill>
                  <a:srgbClr val="C00000"/>
                </a:solidFill>
                <a:latin typeface="Times New Roman" panose="02020603050405020304" pitchFamily="18" charset="0"/>
                <a:cs typeface="Times New Roman" panose="02020603050405020304" pitchFamily="18" charset="0"/>
              </a:rPr>
              <a:t>D</a:t>
            </a:r>
            <a:r>
              <a:rPr lang="en-US" sz="4000" b="1" dirty="0" err="1">
                <a:solidFill>
                  <a:srgbClr val="C00000"/>
                </a:solidFill>
                <a:latin typeface="Times New Roman" panose="02020603050405020304" pitchFamily="18" charset="0"/>
                <a:cs typeface="Times New Roman" panose="02020603050405020304" pitchFamily="18" charset="0"/>
              </a:rPr>
              <a:t>iagnosis</a:t>
            </a:r>
            <a:r>
              <a:rPr lang="en-US" sz="4000" b="1" dirty="0">
                <a:solidFill>
                  <a:srgbClr val="C00000"/>
                </a:solidFill>
                <a:latin typeface="Times New Roman" panose="02020603050405020304" pitchFamily="18" charset="0"/>
                <a:cs typeface="Times New Roman" panose="02020603050405020304" pitchFamily="18" charset="0"/>
              </a:rPr>
              <a:t>:</a:t>
            </a:r>
          </a:p>
        </p:txBody>
      </p:sp>
      <p:sp>
        <p:nvSpPr>
          <p:cNvPr id="3" name="Content Placeholder 2">
            <a:extLst>
              <a:ext uri="{FF2B5EF4-FFF2-40B4-BE49-F238E27FC236}">
                <a16:creationId xmlns:a16="http://schemas.microsoft.com/office/drawing/2014/main" id="{79F2E764-412D-9545-35C1-460A062A07AE}"/>
              </a:ext>
            </a:extLst>
          </p:cNvPr>
          <p:cNvSpPr>
            <a:spLocks noGrp="1"/>
          </p:cNvSpPr>
          <p:nvPr>
            <p:ph idx="1"/>
          </p:nvPr>
        </p:nvSpPr>
        <p:spPr>
          <a:xfrm>
            <a:off x="838200" y="1825625"/>
            <a:ext cx="10899098" cy="4351338"/>
          </a:xfrm>
        </p:spPr>
        <p:txBody>
          <a:bodyPr/>
          <a:lstStyle/>
          <a:p>
            <a:pPr marL="0" marR="0" lvl="0" indent="-91440" algn="l" defTabSz="914400" rtl="0" eaLnBrk="1" fontAlgn="auto" latinLnBrk="0" hangingPunct="1">
              <a:lnSpc>
                <a:spcPct val="150000"/>
              </a:lnSpc>
              <a:spcBef>
                <a:spcPts val="0"/>
              </a:spcBef>
              <a:spcAft>
                <a:spcPts val="800"/>
              </a:spcAft>
              <a:buClrTx/>
              <a:buSzTx/>
              <a:buFont typeface="Arial" pitchFamily="34" charset="0"/>
              <a:buChar char=" "/>
              <a:tabLst/>
              <a:defRPr/>
            </a:pPr>
            <a:r>
              <a:rPr lang="en-US" b="1" dirty="0">
                <a:solidFill>
                  <a:srgbClr val="C00000"/>
                </a:solidFill>
                <a:latin typeface="Times New Roman" panose="02020603050405020304" pitchFamily="18" charset="0"/>
                <a:cs typeface="Arial" panose="020B0604020202020204" pitchFamily="34" charset="0"/>
              </a:rPr>
              <a:t>I</a:t>
            </a:r>
            <a:r>
              <a:rPr kumimoji="0" lang="en-US" sz="2800" b="1" i="0" u="none" strike="noStrike" kern="1200" cap="none" spc="0" normalizeH="0" baseline="0" noProof="0" dirty="0">
                <a:ln>
                  <a:noFill/>
                </a:ln>
                <a:solidFill>
                  <a:srgbClr val="C00000"/>
                </a:solidFill>
                <a:effectLst/>
                <a:uLnTx/>
                <a:uFillTx/>
                <a:latin typeface="Times New Roman" panose="02020603050405020304" pitchFamily="18" charset="0"/>
                <a:ea typeface="+mn-ea"/>
                <a:cs typeface="Arial" panose="020B0604020202020204" pitchFamily="34" charset="0"/>
              </a:rPr>
              <a:t>. Clinical: </a:t>
            </a:r>
          </a:p>
          <a:p>
            <a:pPr marL="0" marR="0" lvl="0" indent="-91440" algn="l" defTabSz="914400" rtl="0" eaLnBrk="1" fontAlgn="auto" latinLnBrk="0" hangingPunct="1">
              <a:lnSpc>
                <a:spcPct val="150000"/>
              </a:lnSpc>
              <a:spcBef>
                <a:spcPts val="0"/>
              </a:spcBef>
              <a:spcAft>
                <a:spcPts val="800"/>
              </a:spcAft>
              <a:buClrTx/>
              <a:buSzTx/>
              <a:buFont typeface="Arial" pitchFamily="34" charset="0"/>
              <a:buChar char=" "/>
              <a:tabLst/>
              <a:defRPr/>
            </a:pPr>
            <a:r>
              <a:rPr kumimoji="0" lang="en-US" sz="2800" b="0" i="0" u="none" strike="noStrike" kern="1200" cap="none" spc="0" normalizeH="0" baseline="0" noProof="0" dirty="0">
                <a:ln>
                  <a:noFill/>
                </a:ln>
                <a:solidFill>
                  <a:prstClr val="black">
                    <a:lumMod val="85000"/>
                    <a:lumOff val="15000"/>
                  </a:prstClr>
                </a:solidFill>
                <a:effectLst/>
                <a:uLnTx/>
                <a:uFillTx/>
                <a:latin typeface="Times New Roman" panose="02020603050405020304" pitchFamily="18" charset="0"/>
                <a:ea typeface="Aptos" panose="020B0004020202020204" pitchFamily="34" charset="0"/>
                <a:cs typeface="Arial" panose="020B0604020202020204" pitchFamily="34" charset="0"/>
              </a:rPr>
              <a:t>- History of terminal </a:t>
            </a:r>
            <a:r>
              <a:rPr kumimoji="0" lang="en-US" sz="2800" b="0" i="0" u="none" strike="noStrike" kern="1200" cap="none" spc="0" normalizeH="0" baseline="0" noProof="0" dirty="0" err="1">
                <a:ln>
                  <a:noFill/>
                </a:ln>
                <a:solidFill>
                  <a:prstClr val="black">
                    <a:lumMod val="85000"/>
                    <a:lumOff val="15000"/>
                  </a:prstClr>
                </a:solidFill>
                <a:effectLst/>
                <a:uLnTx/>
                <a:uFillTx/>
                <a:latin typeface="Times New Roman" panose="02020603050405020304" pitchFamily="18" charset="0"/>
                <a:ea typeface="Aptos" panose="020B0004020202020204" pitchFamily="34" charset="0"/>
                <a:cs typeface="Arial" panose="020B0604020202020204" pitchFamily="34" charset="0"/>
              </a:rPr>
              <a:t>haematuria</a:t>
            </a:r>
            <a:r>
              <a:rPr kumimoji="0" lang="en-US" sz="2800" b="0" i="0" u="none" strike="noStrike" kern="1200" cap="none" spc="0" normalizeH="0" baseline="0" noProof="0" dirty="0">
                <a:ln>
                  <a:noFill/>
                </a:ln>
                <a:solidFill>
                  <a:prstClr val="black">
                    <a:lumMod val="85000"/>
                    <a:lumOff val="15000"/>
                  </a:prstClr>
                </a:solidFill>
                <a:effectLst/>
                <a:uLnTx/>
                <a:uFillTx/>
                <a:latin typeface="Times New Roman" panose="02020603050405020304" pitchFamily="18" charset="0"/>
                <a:ea typeface="Aptos" panose="020B0004020202020204" pitchFamily="34" charset="0"/>
                <a:cs typeface="Arial" panose="020B0604020202020204" pitchFamily="34" charset="0"/>
              </a:rPr>
              <a:t> &amp; dysuria in endemic area is suggestive. </a:t>
            </a:r>
            <a:endParaRPr kumimoji="0" lang="en-US" sz="2800" b="0" i="0" u="none" strike="noStrike" kern="1200" cap="none" spc="0" normalizeH="0" baseline="0" noProof="0" dirty="0">
              <a:ln>
                <a:noFill/>
              </a:ln>
              <a:solidFill>
                <a:prstClr val="black">
                  <a:lumMod val="85000"/>
                  <a:lumOff val="15000"/>
                </a:prstClr>
              </a:solidFill>
              <a:effectLst/>
              <a:uLnTx/>
              <a:uFillTx/>
              <a:latin typeface="Aptos" panose="020B0004020202020204" pitchFamily="34" charset="0"/>
              <a:ea typeface="Aptos" panose="020B0004020202020204" pitchFamily="34" charset="0"/>
              <a:cs typeface="Arial" panose="020B0604020202020204" pitchFamily="34" charset="0"/>
            </a:endParaRPr>
          </a:p>
          <a:p>
            <a:pPr marL="0" marR="0" lvl="0" indent="-91440" algn="l" defTabSz="914400" rtl="0" eaLnBrk="1" fontAlgn="auto" latinLnBrk="0" hangingPunct="1">
              <a:lnSpc>
                <a:spcPct val="150000"/>
              </a:lnSpc>
              <a:spcBef>
                <a:spcPts val="0"/>
              </a:spcBef>
              <a:spcAft>
                <a:spcPts val="800"/>
              </a:spcAft>
              <a:buClrTx/>
              <a:buSzTx/>
              <a:buFont typeface="Arial" pitchFamily="34" charset="0"/>
              <a:buChar char=" "/>
              <a:tabLst/>
              <a:defRPr/>
            </a:pPr>
            <a:r>
              <a:rPr kumimoji="0" lang="en-US" sz="2800" b="0" i="0" u="none" strike="noStrike" kern="1200" cap="none" spc="0" normalizeH="0" baseline="0" noProof="0" dirty="0">
                <a:ln>
                  <a:noFill/>
                </a:ln>
                <a:solidFill>
                  <a:prstClr val="black">
                    <a:lumMod val="85000"/>
                    <a:lumOff val="15000"/>
                  </a:prstClr>
                </a:solidFill>
                <a:effectLst/>
                <a:uLnTx/>
                <a:uFillTx/>
                <a:latin typeface="Times New Roman" panose="02020603050405020304" pitchFamily="18" charset="0"/>
                <a:ea typeface="Aptos" panose="020B0004020202020204" pitchFamily="34" charset="0"/>
                <a:cs typeface="Arial" panose="020B0604020202020204" pitchFamily="34" charset="0"/>
              </a:rPr>
              <a:t>- In mild infection, </a:t>
            </a:r>
            <a:r>
              <a:rPr kumimoji="0" lang="en-US" sz="2800" b="0" i="0" u="none" strike="noStrike" kern="1200" cap="none" spc="0" normalizeH="0" baseline="0" noProof="0" dirty="0" err="1">
                <a:ln>
                  <a:noFill/>
                </a:ln>
                <a:solidFill>
                  <a:prstClr val="black">
                    <a:lumMod val="85000"/>
                    <a:lumOff val="15000"/>
                  </a:prstClr>
                </a:solidFill>
                <a:effectLst/>
                <a:uLnTx/>
                <a:uFillTx/>
                <a:latin typeface="Times New Roman" panose="02020603050405020304" pitchFamily="18" charset="0"/>
                <a:ea typeface="Aptos" panose="020B0004020202020204" pitchFamily="34" charset="0"/>
                <a:cs typeface="Arial" panose="020B0604020202020204" pitchFamily="34" charset="0"/>
              </a:rPr>
              <a:t>haematuria</a:t>
            </a:r>
            <a:r>
              <a:rPr kumimoji="0" lang="en-US" sz="2800" b="0" i="0" u="none" strike="noStrike" kern="1200" cap="none" spc="0" normalizeH="0" baseline="0" noProof="0" dirty="0">
                <a:ln>
                  <a:noFill/>
                </a:ln>
                <a:solidFill>
                  <a:prstClr val="black">
                    <a:lumMod val="85000"/>
                    <a:lumOff val="15000"/>
                  </a:prstClr>
                </a:solidFill>
                <a:effectLst/>
                <a:uLnTx/>
                <a:uFillTx/>
                <a:latin typeface="Times New Roman" panose="02020603050405020304" pitchFamily="18" charset="0"/>
                <a:ea typeface="Aptos" panose="020B0004020202020204" pitchFamily="34" charset="0"/>
                <a:cs typeface="Arial" panose="020B0604020202020204" pitchFamily="34" charset="0"/>
              </a:rPr>
              <a:t> manifests only after muscular activity.</a:t>
            </a:r>
          </a:p>
          <a:p>
            <a:pPr marL="0" marR="0" lvl="0" indent="-91440" algn="l" defTabSz="914400" rtl="0" eaLnBrk="1" fontAlgn="auto" latinLnBrk="0" hangingPunct="1">
              <a:lnSpc>
                <a:spcPct val="150000"/>
              </a:lnSpc>
              <a:spcBef>
                <a:spcPts val="0"/>
              </a:spcBef>
              <a:spcAft>
                <a:spcPts val="800"/>
              </a:spcAft>
              <a:buClrTx/>
              <a:buSzTx/>
              <a:buFont typeface="Arial" pitchFamily="34" charset="0"/>
              <a:buChar char=" "/>
              <a:tabLst/>
              <a:defRPr/>
            </a:pPr>
            <a:r>
              <a:rPr kumimoji="0" lang="en-US" sz="2800" b="0" i="0" u="none" strike="noStrike" kern="1200" cap="none" spc="0" normalizeH="0" baseline="0" noProof="0" dirty="0">
                <a:ln>
                  <a:noFill/>
                </a:ln>
                <a:solidFill>
                  <a:prstClr val="black">
                    <a:lumMod val="85000"/>
                    <a:lumOff val="15000"/>
                  </a:prstClr>
                </a:solidFill>
                <a:effectLst/>
                <a:uLnTx/>
                <a:uFillTx/>
                <a:latin typeface="Times New Roman" panose="02020603050405020304" pitchFamily="18" charset="0"/>
                <a:ea typeface="Aptos" panose="020B0004020202020204" pitchFamily="34" charset="0"/>
                <a:cs typeface="Arial" panose="020B0604020202020204" pitchFamily="34" charset="0"/>
              </a:rPr>
              <a:t>- Infection of </a:t>
            </a:r>
            <a:r>
              <a:rPr kumimoji="0" lang="en-US" sz="2800" b="0" i="0" u="none" strike="noStrike" kern="1200" cap="none" spc="0" normalizeH="0" baseline="0" noProof="0" dirty="0">
                <a:ln>
                  <a:noFill/>
                </a:ln>
                <a:solidFill>
                  <a:prstClr val="black">
                    <a:lumMod val="85000"/>
                    <a:lumOff val="15000"/>
                  </a:prstClr>
                </a:solidFill>
                <a:effectLst/>
                <a:uLnTx/>
                <a:uFillTx/>
                <a:latin typeface="Aptos" panose="020B0004020202020204" pitchFamily="34" charset="0"/>
                <a:ea typeface="Aptos" panose="020B0004020202020204" pitchFamily="34" charset="0"/>
                <a:cs typeface="Arial" panose="020B0604020202020204" pitchFamily="34" charset="0"/>
              </a:rPr>
              <a:t>s</a:t>
            </a:r>
            <a:r>
              <a:rPr kumimoji="0" lang="en-US" sz="2800" b="0" i="0" u="none" strike="noStrike" kern="1200" cap="none" spc="0" normalizeH="0" baseline="0" noProof="0" dirty="0">
                <a:ln>
                  <a:noFill/>
                </a:ln>
                <a:solidFill>
                  <a:prstClr val="black">
                    <a:lumMod val="85000"/>
                    <a:lumOff val="15000"/>
                  </a:prstClr>
                </a:solidFill>
                <a:effectLst/>
                <a:uLnTx/>
                <a:uFillTx/>
                <a:latin typeface="Times New Roman" panose="02020603050405020304" pitchFamily="18" charset="0"/>
                <a:ea typeface="Aptos" panose="020B0004020202020204" pitchFamily="34" charset="0"/>
                <a:cs typeface="Arial" panose="020B0604020202020204" pitchFamily="34" charset="0"/>
              </a:rPr>
              <a:t>eminal vesicle manifests by blood in seminal fluid. </a:t>
            </a:r>
            <a:endParaRPr kumimoji="0" lang="en-US" sz="2800" b="0" i="0" u="none" strike="noStrike" kern="1200" cap="none" spc="0" normalizeH="0" baseline="0" noProof="0" dirty="0">
              <a:ln>
                <a:noFill/>
              </a:ln>
              <a:solidFill>
                <a:prstClr val="black">
                  <a:lumMod val="85000"/>
                  <a:lumOff val="15000"/>
                </a:prstClr>
              </a:solidFill>
              <a:effectLst/>
              <a:uLnTx/>
              <a:uFillTx/>
              <a:latin typeface="Aptos" panose="020B00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35610400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05D06C2-7878-DD37-858D-F90B4BCD0C70}"/>
              </a:ext>
            </a:extLst>
          </p:cNvPr>
          <p:cNvSpPr>
            <a:spLocks noGrp="1"/>
          </p:cNvSpPr>
          <p:nvPr>
            <p:ph idx="1"/>
          </p:nvPr>
        </p:nvSpPr>
        <p:spPr>
          <a:xfrm>
            <a:off x="524655" y="659567"/>
            <a:ext cx="11197653" cy="6011056"/>
          </a:xfrm>
        </p:spPr>
        <p:txBody>
          <a:bodyPr>
            <a:normAutofit fontScale="92500"/>
          </a:bodyPr>
          <a:lstStyle/>
          <a:p>
            <a:pPr marL="0" marR="0" lvl="0" indent="-91440" algn="l" defTabSz="914400" rtl="0" eaLnBrk="1" fontAlgn="auto" latinLnBrk="0" hangingPunct="1">
              <a:lnSpc>
                <a:spcPct val="150000"/>
              </a:lnSpc>
              <a:spcBef>
                <a:spcPts val="0"/>
              </a:spcBef>
              <a:spcAft>
                <a:spcPts val="800"/>
              </a:spcAft>
              <a:buClrTx/>
              <a:buSzTx/>
              <a:buFont typeface="Arial" pitchFamily="34" charset="0"/>
              <a:buChar char=" "/>
              <a:tabLst/>
              <a:defRPr/>
            </a:pPr>
            <a:r>
              <a:rPr kumimoji="0" lang="en-US" sz="2800" b="1" i="0" u="none" strike="noStrike" kern="1200" cap="none" spc="0" normalizeH="0" baseline="0" noProof="0" dirty="0">
                <a:ln>
                  <a:noFill/>
                </a:ln>
                <a:solidFill>
                  <a:srgbClr val="C00000"/>
                </a:solidFill>
                <a:effectLst/>
                <a:uLnTx/>
                <a:uFillTx/>
                <a:latin typeface="Times New Roman" panose="02020603050405020304" pitchFamily="18" charset="0"/>
                <a:ea typeface="+mn-ea"/>
                <a:cs typeface="Arial" panose="020B0604020202020204" pitchFamily="34" charset="0"/>
              </a:rPr>
              <a:t>II. Laboratory: </a:t>
            </a:r>
          </a:p>
          <a:p>
            <a:pPr marL="0" marR="0" lvl="0" indent="-91440" algn="l" defTabSz="914400" rtl="0" eaLnBrk="1" fontAlgn="auto" latinLnBrk="0" hangingPunct="1">
              <a:lnSpc>
                <a:spcPct val="150000"/>
              </a:lnSpc>
              <a:spcBef>
                <a:spcPts val="0"/>
              </a:spcBef>
              <a:spcAft>
                <a:spcPts val="800"/>
              </a:spcAft>
              <a:buClrTx/>
              <a:buSzTx/>
              <a:buFont typeface="Arial" pitchFamily="34" charset="0"/>
              <a:buChar char=" "/>
              <a:tabLst/>
              <a:defRPr/>
            </a:pPr>
            <a:r>
              <a:rPr kumimoji="0" lang="en-US" sz="2800" b="1" i="0" u="sng" strike="noStrike" kern="1200" cap="none" spc="0" normalizeH="0" baseline="0" noProof="0" dirty="0">
                <a:ln>
                  <a:noFill/>
                </a:ln>
                <a:solidFill>
                  <a:prstClr val="black">
                    <a:lumMod val="85000"/>
                    <a:lumOff val="15000"/>
                  </a:prstClr>
                </a:solidFill>
                <a:effectLst/>
                <a:uLnTx/>
                <a:uFillTx/>
                <a:latin typeface="Times New Roman" panose="02020603050405020304" pitchFamily="18" charset="0"/>
                <a:ea typeface="+mn-ea"/>
                <a:cs typeface="Arial" panose="020B0604020202020204" pitchFamily="34" charset="0"/>
              </a:rPr>
              <a:t>a. Direct methods: </a:t>
            </a:r>
          </a:p>
          <a:p>
            <a:pPr marL="0" marR="0" lvl="0" indent="-91440" algn="l" defTabSz="914400" rtl="0" eaLnBrk="1" fontAlgn="auto" latinLnBrk="0" hangingPunct="1">
              <a:lnSpc>
                <a:spcPct val="150000"/>
              </a:lnSpc>
              <a:spcBef>
                <a:spcPts val="0"/>
              </a:spcBef>
              <a:spcAft>
                <a:spcPts val="800"/>
              </a:spcAft>
              <a:buClrTx/>
              <a:buSzTx/>
              <a:buFont typeface="Arial" pitchFamily="34" charset="0"/>
              <a:buChar char=" "/>
              <a:tabLst/>
              <a:defRPr/>
            </a:pPr>
            <a:r>
              <a:rPr kumimoji="0" lang="en-US" sz="2800" b="0" i="0" u="none" strike="noStrike" kern="1200" cap="none" spc="0" normalizeH="0" baseline="0" noProof="0" dirty="0">
                <a:ln>
                  <a:noFill/>
                </a:ln>
                <a:solidFill>
                  <a:prstClr val="black">
                    <a:lumMod val="85000"/>
                    <a:lumOff val="15000"/>
                  </a:prstClr>
                </a:solidFill>
                <a:effectLst/>
                <a:uLnTx/>
                <a:uFillTx/>
                <a:latin typeface="Times New Roman" panose="02020603050405020304" pitchFamily="18" charset="0"/>
                <a:ea typeface="+mn-ea"/>
                <a:cs typeface="Arial" panose="020B0604020202020204" pitchFamily="34" charset="0"/>
              </a:rPr>
              <a:t>1. </a:t>
            </a:r>
            <a:r>
              <a:rPr kumimoji="0" lang="en-US" sz="2800" b="1" i="1" u="none" strike="noStrike" kern="1200" cap="none" spc="0" normalizeH="0" baseline="0" noProof="0" dirty="0">
                <a:ln>
                  <a:noFill/>
                </a:ln>
                <a:solidFill>
                  <a:prstClr val="black">
                    <a:lumMod val="85000"/>
                    <a:lumOff val="15000"/>
                  </a:prstClr>
                </a:solidFill>
                <a:effectLst/>
                <a:uLnTx/>
                <a:uFillTx/>
                <a:latin typeface="Times New Roman" panose="02020603050405020304" pitchFamily="18" charset="0"/>
                <a:ea typeface="+mn-ea"/>
                <a:cs typeface="Arial" panose="020B0604020202020204" pitchFamily="34" charset="0"/>
              </a:rPr>
              <a:t>Detection of eggs in urine: </a:t>
            </a:r>
            <a:r>
              <a:rPr kumimoji="0" lang="en-US" sz="2800" b="0" i="0" u="none" strike="noStrike" kern="1200" cap="none" spc="0" normalizeH="0" baseline="0" noProof="0" dirty="0">
                <a:ln>
                  <a:noFill/>
                </a:ln>
                <a:solidFill>
                  <a:prstClr val="black">
                    <a:lumMod val="85000"/>
                    <a:lumOff val="15000"/>
                  </a:prstClr>
                </a:solidFill>
                <a:effectLst/>
                <a:uLnTx/>
                <a:uFillTx/>
                <a:latin typeface="Times New Roman" panose="02020603050405020304" pitchFamily="18" charset="0"/>
                <a:ea typeface="+mn-ea"/>
                <a:cs typeface="Arial" panose="020B0604020202020204" pitchFamily="34" charset="0"/>
              </a:rPr>
              <a:t>microscopical examination of last drop of urine sample for the eggs after sedimentation or centrifugation (concentration method). </a:t>
            </a:r>
          </a:p>
          <a:p>
            <a:pPr marL="0" marR="0" lvl="0" indent="-91440" algn="l" defTabSz="914400" rtl="0" eaLnBrk="1" fontAlgn="auto" latinLnBrk="0" hangingPunct="1">
              <a:lnSpc>
                <a:spcPct val="150000"/>
              </a:lnSpc>
              <a:spcBef>
                <a:spcPts val="0"/>
              </a:spcBef>
              <a:spcAft>
                <a:spcPts val="800"/>
              </a:spcAft>
              <a:buClrTx/>
              <a:buSzTx/>
              <a:buFont typeface="Arial" pitchFamily="34" charset="0"/>
              <a:buChar char=" "/>
              <a:tabLst/>
              <a:defRPr/>
            </a:pPr>
            <a:r>
              <a:rPr kumimoji="0" lang="en-US" sz="2800" b="0" i="0" u="none" strike="noStrike" kern="1200" cap="none" spc="0" normalizeH="0" baseline="0" noProof="0" dirty="0">
                <a:ln>
                  <a:noFill/>
                </a:ln>
                <a:solidFill>
                  <a:prstClr val="black">
                    <a:lumMod val="85000"/>
                    <a:lumOff val="15000"/>
                  </a:prstClr>
                </a:solidFill>
                <a:effectLst/>
                <a:uLnTx/>
                <a:uFillTx/>
                <a:latin typeface="Times New Roman" panose="02020603050405020304" pitchFamily="18" charset="0"/>
                <a:ea typeface="+mn-ea"/>
                <a:cs typeface="Arial" panose="020B0604020202020204" pitchFamily="34" charset="0"/>
              </a:rPr>
              <a:t>2. </a:t>
            </a:r>
            <a:r>
              <a:rPr kumimoji="0" lang="en-US" sz="2800" b="1" i="1" u="none" strike="noStrike" kern="1200" cap="none" spc="0" normalizeH="0" baseline="0" noProof="0" dirty="0">
                <a:ln>
                  <a:noFill/>
                </a:ln>
                <a:solidFill>
                  <a:prstClr val="black">
                    <a:lumMod val="85000"/>
                    <a:lumOff val="15000"/>
                  </a:prstClr>
                </a:solidFill>
                <a:effectLst/>
                <a:uLnTx/>
                <a:uFillTx/>
                <a:latin typeface="Times New Roman" panose="02020603050405020304" pitchFamily="18" charset="0"/>
                <a:ea typeface="+mn-ea"/>
                <a:cs typeface="Arial" panose="020B0604020202020204" pitchFamily="34" charset="0"/>
              </a:rPr>
              <a:t>Cystoscopy: </a:t>
            </a:r>
            <a:r>
              <a:rPr kumimoji="0" lang="en-US" sz="2800" b="0" i="0" u="none" strike="noStrike" kern="1200" cap="none" spc="0" normalizeH="0" baseline="0" noProof="0" dirty="0">
                <a:ln>
                  <a:noFill/>
                </a:ln>
                <a:solidFill>
                  <a:prstClr val="black">
                    <a:lumMod val="85000"/>
                    <a:lumOff val="15000"/>
                  </a:prstClr>
                </a:solidFill>
                <a:effectLst/>
                <a:uLnTx/>
                <a:uFillTx/>
                <a:latin typeface="Times New Roman" panose="02020603050405020304" pitchFamily="18" charset="0"/>
                <a:ea typeface="+mn-ea"/>
                <a:cs typeface="Arial" panose="020B0604020202020204" pitchFamily="34" charset="0"/>
              </a:rPr>
              <a:t>in chronic cases when eggs cannot be detected in urine, for </a:t>
            </a:r>
          </a:p>
          <a:p>
            <a:pPr marL="0" marR="0" lvl="0" indent="-91440" algn="l" defTabSz="914400" rtl="0" eaLnBrk="1" fontAlgn="auto" latinLnBrk="0" hangingPunct="1">
              <a:lnSpc>
                <a:spcPct val="150000"/>
              </a:lnSpc>
              <a:spcBef>
                <a:spcPts val="0"/>
              </a:spcBef>
              <a:spcAft>
                <a:spcPts val="800"/>
              </a:spcAft>
              <a:buClrTx/>
              <a:buSzTx/>
              <a:buFont typeface="Arial" pitchFamily="34" charset="0"/>
              <a:buChar char=" "/>
              <a:tabLst/>
              <a:defRPr/>
            </a:pPr>
            <a:r>
              <a:rPr kumimoji="0" lang="en-US" sz="2800" b="0" i="0" u="none" strike="noStrike" kern="1200" cap="none" spc="0" normalizeH="0" baseline="0" noProof="0" dirty="0">
                <a:ln>
                  <a:noFill/>
                </a:ln>
                <a:solidFill>
                  <a:prstClr val="black">
                    <a:lumMod val="85000"/>
                    <a:lumOff val="15000"/>
                  </a:prstClr>
                </a:solidFill>
                <a:effectLst/>
                <a:uLnTx/>
                <a:uFillTx/>
                <a:latin typeface="Times New Roman" panose="02020603050405020304" pitchFamily="18" charset="0"/>
                <a:ea typeface="+mn-ea"/>
                <a:cs typeface="Arial" panose="020B0604020202020204" pitchFamily="34" charset="0"/>
              </a:rPr>
              <a:t>histopathological lesions as well as eggs. </a:t>
            </a:r>
          </a:p>
          <a:p>
            <a:pPr marL="0" marR="0" lvl="0" indent="-91440" algn="l" defTabSz="914400" rtl="0" eaLnBrk="1" fontAlgn="auto" latinLnBrk="0" hangingPunct="1">
              <a:lnSpc>
                <a:spcPct val="150000"/>
              </a:lnSpc>
              <a:spcBef>
                <a:spcPts val="0"/>
              </a:spcBef>
              <a:spcAft>
                <a:spcPts val="800"/>
              </a:spcAft>
              <a:buClrTx/>
              <a:buSzTx/>
              <a:buFont typeface="Arial" pitchFamily="34" charset="0"/>
              <a:buChar char=" "/>
              <a:tabLst/>
              <a:defRPr/>
            </a:pPr>
            <a:r>
              <a:rPr lang="en-US" dirty="0">
                <a:solidFill>
                  <a:prstClr val="black">
                    <a:lumMod val="85000"/>
                    <a:lumOff val="15000"/>
                  </a:prstClr>
                </a:solidFill>
                <a:latin typeface="Times New Roman" panose="02020603050405020304" pitchFamily="18" charset="0"/>
                <a:cs typeface="Arial" panose="020B0604020202020204" pitchFamily="34" charset="0"/>
              </a:rPr>
              <a:t>3. </a:t>
            </a:r>
            <a:r>
              <a:rPr kumimoji="0" lang="en-US" sz="2800" b="1" i="1" u="none" strike="noStrike" kern="1200" cap="none" spc="0" normalizeH="0" baseline="0" noProof="0" dirty="0">
                <a:ln>
                  <a:noFill/>
                </a:ln>
                <a:solidFill>
                  <a:prstClr val="black">
                    <a:lumMod val="85000"/>
                    <a:lumOff val="15000"/>
                  </a:prstClr>
                </a:solidFill>
                <a:effectLst/>
                <a:uLnTx/>
                <a:uFillTx/>
                <a:latin typeface="Times New Roman" panose="02020603050405020304" pitchFamily="18" charset="0"/>
                <a:ea typeface="+mn-ea"/>
                <a:cs typeface="Arial" panose="020B0604020202020204" pitchFamily="34" charset="0"/>
              </a:rPr>
              <a:t>ELISA </a:t>
            </a:r>
            <a:r>
              <a:rPr kumimoji="0" lang="en-US" sz="2800" b="0" i="0" u="none" strike="noStrike" kern="1200" cap="none" spc="0" normalizeH="0" baseline="0" noProof="0" dirty="0">
                <a:ln>
                  <a:noFill/>
                </a:ln>
                <a:solidFill>
                  <a:prstClr val="black">
                    <a:lumMod val="85000"/>
                    <a:lumOff val="15000"/>
                  </a:prstClr>
                </a:solidFill>
                <a:effectLst/>
                <a:uLnTx/>
                <a:uFillTx/>
                <a:latin typeface="Times New Roman" panose="02020603050405020304" pitchFamily="18" charset="0"/>
                <a:ea typeface="Aptos" panose="020B0004020202020204" pitchFamily="34" charset="0"/>
                <a:cs typeface="Arial" panose="020B0604020202020204" pitchFamily="34" charset="0"/>
              </a:rPr>
              <a:t>for circulating antigens. </a:t>
            </a:r>
          </a:p>
          <a:p>
            <a:pPr marL="0" marR="0" lvl="0" indent="-91440" algn="l" defTabSz="914400" rtl="0" eaLnBrk="1" fontAlgn="auto" latinLnBrk="0" hangingPunct="1">
              <a:lnSpc>
                <a:spcPct val="150000"/>
              </a:lnSpc>
              <a:spcBef>
                <a:spcPts val="0"/>
              </a:spcBef>
              <a:spcAft>
                <a:spcPts val="800"/>
              </a:spcAft>
              <a:buClrTx/>
              <a:buSzTx/>
              <a:buFont typeface="Arial" pitchFamily="34" charset="0"/>
              <a:buChar char=" "/>
              <a:tabLst/>
              <a:defRPr/>
            </a:pPr>
            <a:r>
              <a:rPr lang="en-US" dirty="0">
                <a:solidFill>
                  <a:prstClr val="black">
                    <a:lumMod val="85000"/>
                    <a:lumOff val="15000"/>
                  </a:prstClr>
                </a:solidFill>
                <a:latin typeface="Times New Roman" panose="02020603050405020304" pitchFamily="18" charset="0"/>
                <a:cs typeface="Arial" panose="020B0604020202020204" pitchFamily="34" charset="0"/>
              </a:rPr>
              <a:t>4. </a:t>
            </a:r>
            <a:r>
              <a:rPr lang="en-US" b="1" i="1" dirty="0">
                <a:solidFill>
                  <a:prstClr val="black">
                    <a:lumMod val="85000"/>
                    <a:lumOff val="15000"/>
                  </a:prstClr>
                </a:solidFill>
                <a:latin typeface="Times New Roman" panose="02020603050405020304" pitchFamily="18" charset="0"/>
                <a:cs typeface="Arial" panose="020B0604020202020204" pitchFamily="34" charset="0"/>
              </a:rPr>
              <a:t>PCR</a:t>
            </a:r>
            <a:endParaRPr kumimoji="0" lang="en-US" sz="2800" b="1" i="1" u="none" strike="noStrike" kern="1200" cap="none" spc="0" normalizeH="0" baseline="0" noProof="0" dirty="0">
              <a:ln>
                <a:noFill/>
              </a:ln>
              <a:solidFill>
                <a:prstClr val="black">
                  <a:lumMod val="85000"/>
                  <a:lumOff val="15000"/>
                </a:prstClr>
              </a:solidFill>
              <a:effectLst/>
              <a:uLnTx/>
              <a:uFillTx/>
              <a:latin typeface="Times New Roman"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18467448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6E7469F-3298-8A97-D5D8-F84C65D3574F}"/>
              </a:ext>
            </a:extLst>
          </p:cNvPr>
          <p:cNvSpPr>
            <a:spLocks noGrp="1"/>
          </p:cNvSpPr>
          <p:nvPr>
            <p:ph idx="1"/>
          </p:nvPr>
        </p:nvSpPr>
        <p:spPr>
          <a:xfrm>
            <a:off x="614597" y="689548"/>
            <a:ext cx="10739203" cy="5487415"/>
          </a:xfrm>
        </p:spPr>
        <p:txBody>
          <a:bodyPr/>
          <a:lstStyle/>
          <a:p>
            <a:pPr marL="0" marR="0" lvl="0" indent="-91440" algn="just" defTabSz="914400" rtl="0" eaLnBrk="1" fontAlgn="auto" latinLnBrk="0" hangingPunct="1">
              <a:lnSpc>
                <a:spcPct val="150000"/>
              </a:lnSpc>
              <a:spcBef>
                <a:spcPts val="0"/>
              </a:spcBef>
              <a:spcAft>
                <a:spcPts val="800"/>
              </a:spcAft>
              <a:buClrTx/>
              <a:buSzTx/>
              <a:buFont typeface="Arial" pitchFamily="34" charset="0"/>
              <a:buChar char=" "/>
              <a:tabLst/>
              <a:defRPr/>
            </a:pPr>
            <a:r>
              <a:rPr kumimoji="0" lang="en-US" sz="2800" b="0" i="0" u="none" strike="noStrike" kern="1200" cap="none" spc="0" normalizeH="0" baseline="0" noProof="0" dirty="0">
                <a:ln>
                  <a:noFill/>
                </a:ln>
                <a:solidFill>
                  <a:prstClr val="black">
                    <a:lumMod val="85000"/>
                    <a:lumOff val="15000"/>
                  </a:prstClr>
                </a:solidFill>
                <a:effectLst/>
                <a:uLnTx/>
                <a:uFillTx/>
                <a:latin typeface="Times New Roman" panose="02020603050405020304" pitchFamily="18" charset="0"/>
                <a:ea typeface="Aptos" panose="020B0004020202020204" pitchFamily="34" charset="0"/>
                <a:cs typeface="Arial" panose="020B0604020202020204" pitchFamily="34" charset="0"/>
              </a:rPr>
              <a:t>Eggs should be examined for viability by the hatching test to differentiate between living and dead eggs: fresh water is added to the urine sediment and examined after 30 minutes by a hand lens to demonstrate swimming miracidia.</a:t>
            </a:r>
            <a:endParaRPr kumimoji="0" lang="en-US" sz="2800" b="0" i="0" u="none" strike="noStrike" kern="1200" cap="none" spc="0" normalizeH="0" baseline="0" noProof="0" dirty="0">
              <a:ln>
                <a:noFill/>
              </a:ln>
              <a:solidFill>
                <a:prstClr val="black">
                  <a:lumMod val="85000"/>
                  <a:lumOff val="15000"/>
                </a:prstClr>
              </a:solidFill>
              <a:effectLst/>
              <a:uLnTx/>
              <a:uFillTx/>
              <a:latin typeface="Aptos" panose="020B0004020202020204" pitchFamily="34" charset="0"/>
              <a:ea typeface="Aptos" panose="020B0004020202020204" pitchFamily="34" charset="0"/>
              <a:cs typeface="Arial" panose="020B0604020202020204" pitchFamily="34" charset="0"/>
            </a:endParaRPr>
          </a:p>
          <a:p>
            <a:pPr marL="0" indent="0">
              <a:buNone/>
            </a:pPr>
            <a:endParaRPr lang="en-US" dirty="0"/>
          </a:p>
        </p:txBody>
      </p:sp>
      <p:pic>
        <p:nvPicPr>
          <p:cNvPr id="4" name="Picture 3">
            <a:extLst>
              <a:ext uri="{FF2B5EF4-FFF2-40B4-BE49-F238E27FC236}">
                <a16:creationId xmlns:a16="http://schemas.microsoft.com/office/drawing/2014/main" id="{679CD7B8-FC05-CBF5-6A25-53746DD59D92}"/>
              </a:ext>
            </a:extLst>
          </p:cNvPr>
          <p:cNvPicPr>
            <a:picLocks noChangeAspect="1"/>
          </p:cNvPicPr>
          <p:nvPr/>
        </p:nvPicPr>
        <p:blipFill>
          <a:blip r:embed="rId2"/>
          <a:srcRect l="51803" t="60163"/>
          <a:stretch/>
        </p:blipFill>
        <p:spPr>
          <a:xfrm>
            <a:off x="3405134" y="3019416"/>
            <a:ext cx="7117962" cy="3309369"/>
          </a:xfrm>
          <a:prstGeom prst="rect">
            <a:avLst/>
          </a:prstGeom>
        </p:spPr>
      </p:pic>
    </p:spTree>
    <p:extLst>
      <p:ext uri="{BB962C8B-B14F-4D97-AF65-F5344CB8AC3E}">
        <p14:creationId xmlns:p14="http://schemas.microsoft.com/office/powerpoint/2010/main" val="35207555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5FDC9-68CE-42B2-32BB-7374C72CDE18}"/>
              </a:ext>
            </a:extLst>
          </p:cNvPr>
          <p:cNvSpPr>
            <a:spLocks noGrp="1"/>
          </p:cNvSpPr>
          <p:nvPr>
            <p:ph type="title"/>
          </p:nvPr>
        </p:nvSpPr>
        <p:spPr/>
        <p:txBody>
          <a:bodyPr/>
          <a:lstStyle/>
          <a:p>
            <a:endParaRPr lang="en-US"/>
          </a:p>
        </p:txBody>
      </p:sp>
      <p:graphicFrame>
        <p:nvGraphicFramePr>
          <p:cNvPr id="4" name="Content Placeholder 3">
            <a:extLst>
              <a:ext uri="{FF2B5EF4-FFF2-40B4-BE49-F238E27FC236}">
                <a16:creationId xmlns:a16="http://schemas.microsoft.com/office/drawing/2014/main" id="{4C214AAA-6BAA-5BE1-72C5-FF2B0FBD7C5D}"/>
              </a:ext>
            </a:extLst>
          </p:cNvPr>
          <p:cNvGraphicFramePr>
            <a:graphicFrameLocks noGrp="1"/>
          </p:cNvGraphicFramePr>
          <p:nvPr>
            <p:ph idx="1"/>
            <p:extLst>
              <p:ext uri="{D42A27DB-BD31-4B8C-83A1-F6EECF244321}">
                <p14:modId xmlns:p14="http://schemas.microsoft.com/office/powerpoint/2010/main" val="1658467016"/>
              </p:ext>
            </p:extLst>
          </p:nvPr>
        </p:nvGraphicFramePr>
        <p:xfrm>
          <a:off x="1139252" y="365124"/>
          <a:ext cx="10214548" cy="5660922"/>
        </p:xfrm>
        <a:graphic>
          <a:graphicData uri="http://schemas.openxmlformats.org/drawingml/2006/table">
            <a:tbl>
              <a:tblPr>
                <a:tableStyleId>{08FB837D-C827-4EFA-A057-4D05807E0F7C}</a:tableStyleId>
              </a:tblPr>
              <a:tblGrid>
                <a:gridCol w="5093455">
                  <a:extLst>
                    <a:ext uri="{9D8B030D-6E8A-4147-A177-3AD203B41FA5}">
                      <a16:colId xmlns:a16="http://schemas.microsoft.com/office/drawing/2014/main" val="2256869366"/>
                    </a:ext>
                  </a:extLst>
                </a:gridCol>
                <a:gridCol w="5121093">
                  <a:extLst>
                    <a:ext uri="{9D8B030D-6E8A-4147-A177-3AD203B41FA5}">
                      <a16:colId xmlns:a16="http://schemas.microsoft.com/office/drawing/2014/main" val="3965988318"/>
                    </a:ext>
                  </a:extLst>
                </a:gridCol>
              </a:tblGrid>
              <a:tr h="794502">
                <a:tc>
                  <a:txBody>
                    <a:bodyPr/>
                    <a:lstStyle/>
                    <a:p>
                      <a:pPr marL="0" marR="16510" algn="ctr" rtl="0">
                        <a:lnSpc>
                          <a:spcPct val="115000"/>
                        </a:lnSpc>
                        <a:spcAft>
                          <a:spcPts val="600"/>
                        </a:spcAft>
                      </a:pPr>
                      <a:r>
                        <a:rPr lang="en-US" sz="2800" dirty="0">
                          <a:effectLst/>
                        </a:rPr>
                        <a:t>Living egg</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5400" marR="25400" marT="0" marB="0"/>
                </a:tc>
                <a:tc>
                  <a:txBody>
                    <a:bodyPr/>
                    <a:lstStyle/>
                    <a:p>
                      <a:pPr marL="0" marR="16510" algn="ctr" rtl="0">
                        <a:lnSpc>
                          <a:spcPct val="115000"/>
                        </a:lnSpc>
                        <a:spcAft>
                          <a:spcPts val="600"/>
                        </a:spcAft>
                      </a:pPr>
                      <a:r>
                        <a:rPr lang="en-US" sz="2800">
                          <a:effectLst/>
                        </a:rPr>
                        <a:t>Dead egg</a:t>
                      </a:r>
                      <a:endParaRPr lang="en-US" sz="2800">
                        <a:effectLst/>
                        <a:latin typeface="Times New Roman" panose="02020603050405020304" pitchFamily="18" charset="0"/>
                        <a:ea typeface="Calibri" panose="020F0502020204030204" pitchFamily="34" charset="0"/>
                        <a:cs typeface="Times New Roman" panose="02020603050405020304" pitchFamily="18" charset="0"/>
                      </a:endParaRPr>
                    </a:p>
                  </a:txBody>
                  <a:tcPr marL="25400" marR="25400" marT="0" marB="0"/>
                </a:tc>
                <a:extLst>
                  <a:ext uri="{0D108BD9-81ED-4DB2-BD59-A6C34878D82A}">
                    <a16:rowId xmlns:a16="http://schemas.microsoft.com/office/drawing/2014/main" val="3682784243"/>
                  </a:ext>
                </a:extLst>
              </a:tr>
              <a:tr h="794502">
                <a:tc>
                  <a:txBody>
                    <a:bodyPr/>
                    <a:lstStyle/>
                    <a:p>
                      <a:pPr marL="0" marR="16510" algn="just" rtl="0">
                        <a:lnSpc>
                          <a:spcPct val="115000"/>
                        </a:lnSpc>
                        <a:spcAft>
                          <a:spcPts val="600"/>
                        </a:spcAft>
                      </a:pPr>
                      <a:r>
                        <a:rPr lang="en-US" sz="2800" dirty="0">
                          <a:effectLst/>
                        </a:rPr>
                        <a:t>Translucent</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5400" marR="25400" marT="0" marB="0"/>
                </a:tc>
                <a:tc>
                  <a:txBody>
                    <a:bodyPr/>
                    <a:lstStyle/>
                    <a:p>
                      <a:pPr marL="0" marR="16510" algn="just" rtl="0">
                        <a:lnSpc>
                          <a:spcPct val="115000"/>
                        </a:lnSpc>
                        <a:spcAft>
                          <a:spcPts val="600"/>
                        </a:spcAft>
                      </a:pPr>
                      <a:r>
                        <a:rPr lang="en-US" sz="2800">
                          <a:effectLst/>
                        </a:rPr>
                        <a:t>Opaque</a:t>
                      </a:r>
                      <a:endParaRPr lang="en-US" sz="2800">
                        <a:effectLst/>
                        <a:latin typeface="Times New Roman" panose="02020603050405020304" pitchFamily="18" charset="0"/>
                        <a:ea typeface="Calibri" panose="020F0502020204030204" pitchFamily="34" charset="0"/>
                        <a:cs typeface="Times New Roman" panose="02020603050405020304" pitchFamily="18" charset="0"/>
                      </a:endParaRPr>
                    </a:p>
                  </a:txBody>
                  <a:tcPr marL="25400" marR="25400" marT="0" marB="0"/>
                </a:tc>
                <a:extLst>
                  <a:ext uri="{0D108BD9-81ED-4DB2-BD59-A6C34878D82A}">
                    <a16:rowId xmlns:a16="http://schemas.microsoft.com/office/drawing/2014/main" val="733265479"/>
                  </a:ext>
                </a:extLst>
              </a:tr>
              <a:tr h="1638708">
                <a:tc>
                  <a:txBody>
                    <a:bodyPr/>
                    <a:lstStyle/>
                    <a:p>
                      <a:pPr marL="0" marR="16510" algn="just" rtl="0">
                        <a:lnSpc>
                          <a:spcPct val="115000"/>
                        </a:lnSpc>
                        <a:spcAft>
                          <a:spcPts val="600"/>
                        </a:spcAft>
                      </a:pPr>
                      <a:r>
                        <a:rPr lang="en-US" sz="2800" dirty="0">
                          <a:effectLst/>
                        </a:rPr>
                        <a:t>Intact moving miracidium</a:t>
                      </a:r>
                    </a:p>
                    <a:p>
                      <a:pPr marL="0" marR="16510" algn="just" rtl="0">
                        <a:lnSpc>
                          <a:spcPct val="115000"/>
                        </a:lnSpc>
                        <a:spcAft>
                          <a:spcPts val="600"/>
                        </a:spcAft>
                      </a:pPr>
                      <a:r>
                        <a:rPr lang="en-US" sz="2800" dirty="0">
                          <a:effectLst/>
                        </a:rPr>
                        <a:t> (contracting and relaxing).</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5400" marR="25400" marT="0" marB="0"/>
                </a:tc>
                <a:tc>
                  <a:txBody>
                    <a:bodyPr/>
                    <a:lstStyle/>
                    <a:p>
                      <a:pPr marL="0" marR="16510" algn="just" rtl="0">
                        <a:lnSpc>
                          <a:spcPct val="115000"/>
                        </a:lnSpc>
                        <a:spcAft>
                          <a:spcPts val="600"/>
                        </a:spcAft>
                      </a:pPr>
                      <a:r>
                        <a:rPr lang="en-US" sz="2800" dirty="0">
                          <a:effectLst/>
                        </a:rPr>
                        <a:t>Dead miracidium </a:t>
                      </a:r>
                    </a:p>
                    <a:p>
                      <a:pPr marL="0" marR="16510" algn="just" rtl="0">
                        <a:lnSpc>
                          <a:spcPct val="115000"/>
                        </a:lnSpc>
                        <a:spcAft>
                          <a:spcPts val="600"/>
                        </a:spcAft>
                      </a:pPr>
                      <a:r>
                        <a:rPr lang="en-US" sz="2800" dirty="0">
                          <a:effectLst/>
                        </a:rPr>
                        <a:t>(not motile or silent)</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5400" marR="25400" marT="0" marB="0"/>
                </a:tc>
                <a:extLst>
                  <a:ext uri="{0D108BD9-81ED-4DB2-BD59-A6C34878D82A}">
                    <a16:rowId xmlns:a16="http://schemas.microsoft.com/office/drawing/2014/main" val="2554577952"/>
                  </a:ext>
                </a:extLst>
              </a:tr>
              <a:tr h="794502">
                <a:tc>
                  <a:txBody>
                    <a:bodyPr/>
                    <a:lstStyle/>
                    <a:p>
                      <a:pPr marL="0" marR="16510" algn="just" rtl="0">
                        <a:lnSpc>
                          <a:spcPct val="115000"/>
                        </a:lnSpc>
                        <a:spcAft>
                          <a:spcPts val="600"/>
                        </a:spcAft>
                      </a:pPr>
                      <a:r>
                        <a:rPr lang="en-US" sz="2800">
                          <a:effectLst/>
                        </a:rPr>
                        <a:t>Surrounded by R.B.Cs.</a:t>
                      </a:r>
                      <a:endParaRPr lang="en-US" sz="2800">
                        <a:effectLst/>
                        <a:latin typeface="Times New Roman" panose="02020603050405020304" pitchFamily="18" charset="0"/>
                        <a:ea typeface="Calibri" panose="020F0502020204030204" pitchFamily="34" charset="0"/>
                        <a:cs typeface="Times New Roman" panose="02020603050405020304" pitchFamily="18" charset="0"/>
                      </a:endParaRPr>
                    </a:p>
                  </a:txBody>
                  <a:tcPr marL="25400" marR="25400" marT="0" marB="0"/>
                </a:tc>
                <a:tc>
                  <a:txBody>
                    <a:bodyPr/>
                    <a:lstStyle/>
                    <a:p>
                      <a:pPr marL="0" marR="16510" algn="just" rtl="0">
                        <a:lnSpc>
                          <a:spcPct val="115000"/>
                        </a:lnSpc>
                        <a:spcAft>
                          <a:spcPts val="600"/>
                        </a:spcAft>
                      </a:pPr>
                      <a:r>
                        <a:rPr lang="en-US" sz="2800" dirty="0">
                          <a:effectLst/>
                        </a:rPr>
                        <a:t>No R.B.Cs</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5400" marR="25400" marT="0" marB="0"/>
                </a:tc>
                <a:extLst>
                  <a:ext uri="{0D108BD9-81ED-4DB2-BD59-A6C34878D82A}">
                    <a16:rowId xmlns:a16="http://schemas.microsoft.com/office/drawing/2014/main" val="934132758"/>
                  </a:ext>
                </a:extLst>
              </a:tr>
              <a:tr h="1638708">
                <a:tc>
                  <a:txBody>
                    <a:bodyPr/>
                    <a:lstStyle/>
                    <a:p>
                      <a:pPr marL="0" marR="16510" algn="just" rtl="0">
                        <a:lnSpc>
                          <a:spcPct val="115000"/>
                        </a:lnSpc>
                        <a:spcAft>
                          <a:spcPts val="800"/>
                        </a:spcAft>
                      </a:pPr>
                      <a:r>
                        <a:rPr lang="en-US" sz="2800" dirty="0">
                          <a:effectLst/>
                        </a:rPr>
                        <a:t>Hatches in fresh water </a:t>
                      </a:r>
                    </a:p>
                    <a:p>
                      <a:pPr marL="0" marR="16510" algn="just" rtl="0">
                        <a:lnSpc>
                          <a:spcPct val="115000"/>
                        </a:lnSpc>
                        <a:spcAft>
                          <a:spcPts val="800"/>
                        </a:spcAft>
                      </a:pPr>
                      <a:r>
                        <a:rPr lang="en-US" sz="2800" dirty="0">
                          <a:effectLst/>
                        </a:rPr>
                        <a:t>(Positive hatching test)</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5400" marR="25400" marT="0" marB="0"/>
                </a:tc>
                <a:tc>
                  <a:txBody>
                    <a:bodyPr/>
                    <a:lstStyle/>
                    <a:p>
                      <a:pPr marL="0" marR="16510" algn="just" rtl="0">
                        <a:lnSpc>
                          <a:spcPct val="115000"/>
                        </a:lnSpc>
                        <a:spcAft>
                          <a:spcPts val="800"/>
                        </a:spcAft>
                      </a:pPr>
                      <a:r>
                        <a:rPr lang="en-US" sz="2800" dirty="0">
                          <a:effectLst/>
                        </a:rPr>
                        <a:t>Does not hatch </a:t>
                      </a:r>
                    </a:p>
                    <a:p>
                      <a:pPr marL="0" marR="16510" algn="just" rtl="0">
                        <a:lnSpc>
                          <a:spcPct val="115000"/>
                        </a:lnSpc>
                        <a:spcAft>
                          <a:spcPts val="800"/>
                        </a:spcAft>
                      </a:pPr>
                      <a:r>
                        <a:rPr lang="en-US" sz="2800" dirty="0">
                          <a:effectLst/>
                        </a:rPr>
                        <a:t>(Negative hatching test)</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5400" marR="25400" marT="0" marB="0"/>
                </a:tc>
                <a:extLst>
                  <a:ext uri="{0D108BD9-81ED-4DB2-BD59-A6C34878D82A}">
                    <a16:rowId xmlns:a16="http://schemas.microsoft.com/office/drawing/2014/main" val="1356632247"/>
                  </a:ext>
                </a:extLst>
              </a:tr>
            </a:tbl>
          </a:graphicData>
        </a:graphic>
      </p:graphicFrame>
    </p:spTree>
    <p:extLst>
      <p:ext uri="{BB962C8B-B14F-4D97-AF65-F5344CB8AC3E}">
        <p14:creationId xmlns:p14="http://schemas.microsoft.com/office/powerpoint/2010/main" val="38890158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4ECCD80-D113-0AFB-80C3-678839DF2919}"/>
              </a:ext>
            </a:extLst>
          </p:cNvPr>
          <p:cNvSpPr>
            <a:spLocks noGrp="1"/>
          </p:cNvSpPr>
          <p:nvPr>
            <p:ph idx="1"/>
          </p:nvPr>
        </p:nvSpPr>
        <p:spPr>
          <a:xfrm>
            <a:off x="779489" y="644577"/>
            <a:ext cx="10574311" cy="5532386"/>
          </a:xfrm>
        </p:spPr>
        <p:txBody>
          <a:bodyPr>
            <a:normAutofit/>
          </a:bodyPr>
          <a:lstStyle/>
          <a:p>
            <a:pPr marL="0" marR="0" lvl="0" indent="-91440" algn="l" defTabSz="914400" rtl="0" eaLnBrk="1" fontAlgn="auto" latinLnBrk="0" hangingPunct="1">
              <a:lnSpc>
                <a:spcPct val="150000"/>
              </a:lnSpc>
              <a:spcBef>
                <a:spcPts val="0"/>
              </a:spcBef>
              <a:spcAft>
                <a:spcPts val="800"/>
              </a:spcAft>
              <a:buClrTx/>
              <a:buSzTx/>
              <a:buFont typeface="Arial" pitchFamily="34" charset="0"/>
              <a:buChar char=" "/>
              <a:tabLst/>
              <a:defRPr/>
            </a:pPr>
            <a:r>
              <a:rPr kumimoji="0" lang="en-US" sz="2800" b="1" i="0" u="none" strike="noStrike" kern="1200" cap="none" spc="0" normalizeH="0" baseline="0" noProof="0" dirty="0">
                <a:ln>
                  <a:noFill/>
                </a:ln>
                <a:solidFill>
                  <a:srgbClr val="C00000"/>
                </a:solidFill>
                <a:effectLst/>
                <a:uLnTx/>
                <a:uFillTx/>
                <a:latin typeface="Times New Roman" panose="02020603050405020304" pitchFamily="18" charset="0"/>
                <a:ea typeface="+mn-ea"/>
                <a:cs typeface="Arial" panose="020B0604020202020204" pitchFamily="34" charset="0"/>
              </a:rPr>
              <a:t>II. Laboratory: </a:t>
            </a:r>
          </a:p>
          <a:p>
            <a:pPr marL="0" marR="0" lvl="0" indent="-91440" algn="l" defTabSz="914400" rtl="0" eaLnBrk="1" fontAlgn="auto" latinLnBrk="0" hangingPunct="1">
              <a:lnSpc>
                <a:spcPct val="150000"/>
              </a:lnSpc>
              <a:spcBef>
                <a:spcPts val="0"/>
              </a:spcBef>
              <a:spcAft>
                <a:spcPts val="800"/>
              </a:spcAft>
              <a:buClrTx/>
              <a:buSzTx/>
              <a:buFont typeface="Arial" pitchFamily="34" charset="0"/>
              <a:buChar char=" "/>
              <a:tabLst/>
              <a:defRPr/>
            </a:pPr>
            <a:r>
              <a:rPr kumimoji="0" lang="en-US" sz="2800" b="1" i="0" u="sng" strike="noStrike" kern="1200" cap="none" spc="0" normalizeH="0" baseline="0" noProof="0" dirty="0">
                <a:ln>
                  <a:noFill/>
                </a:ln>
                <a:solidFill>
                  <a:prstClr val="black">
                    <a:lumMod val="85000"/>
                    <a:lumOff val="15000"/>
                  </a:prstClr>
                </a:solidFill>
                <a:effectLst/>
                <a:uLnTx/>
                <a:uFillTx/>
                <a:latin typeface="Times New Roman" panose="02020603050405020304" pitchFamily="18" charset="0"/>
                <a:ea typeface="+mn-ea"/>
                <a:cs typeface="Arial" panose="020B0604020202020204" pitchFamily="34" charset="0"/>
              </a:rPr>
              <a:t>b- Indirect methods: </a:t>
            </a:r>
          </a:p>
          <a:p>
            <a:pPr marL="0" marR="0" lvl="0" indent="-91440" algn="l" defTabSz="914400" rtl="0" eaLnBrk="1" fontAlgn="auto" latinLnBrk="0" hangingPunct="1">
              <a:lnSpc>
                <a:spcPct val="150000"/>
              </a:lnSpc>
              <a:spcBef>
                <a:spcPts val="0"/>
              </a:spcBef>
              <a:spcAft>
                <a:spcPts val="800"/>
              </a:spcAft>
              <a:buClrTx/>
              <a:buSzTx/>
              <a:buFont typeface="Arial" pitchFamily="34" charset="0"/>
              <a:buChar char=" "/>
              <a:tabLst/>
              <a:defRPr/>
            </a:pPr>
            <a:r>
              <a:rPr kumimoji="0" lang="en-US" sz="2800" b="0" i="0" u="none" strike="noStrike" kern="1200" cap="none" spc="0" normalizeH="0" baseline="0" noProof="0" dirty="0">
                <a:ln>
                  <a:noFill/>
                </a:ln>
                <a:solidFill>
                  <a:prstClr val="black">
                    <a:lumMod val="85000"/>
                    <a:lumOff val="15000"/>
                  </a:prstClr>
                </a:solidFill>
                <a:effectLst/>
                <a:uLnTx/>
                <a:uFillTx/>
                <a:latin typeface="Times New Roman" panose="02020603050405020304" pitchFamily="18" charset="0"/>
                <a:ea typeface="Aptos" panose="020B0004020202020204" pitchFamily="34" charset="0"/>
                <a:cs typeface="Arial" panose="020B0604020202020204" pitchFamily="34" charset="0"/>
              </a:rPr>
              <a:t>Serological tests for detection of antigen antibody reaction. </a:t>
            </a:r>
            <a:endParaRPr kumimoji="0" lang="en-US" sz="2000" b="0" i="0" u="none" strike="noStrike" kern="1200" cap="none" spc="0" normalizeH="0" baseline="0" noProof="0" dirty="0">
              <a:ln>
                <a:noFill/>
              </a:ln>
              <a:solidFill>
                <a:prstClr val="black">
                  <a:lumMod val="85000"/>
                  <a:lumOff val="15000"/>
                </a:prstClr>
              </a:solidFill>
              <a:effectLst/>
              <a:uLnTx/>
              <a:uFillTx/>
              <a:latin typeface="Aptos" panose="020B0004020202020204" pitchFamily="34" charset="0"/>
              <a:ea typeface="Aptos" panose="020B0004020202020204" pitchFamily="34" charset="0"/>
              <a:cs typeface="Arial" panose="020B0604020202020204" pitchFamily="34" charset="0"/>
            </a:endParaRPr>
          </a:p>
          <a:p>
            <a:pPr marL="0" marR="0" lvl="0" indent="-91440" algn="l" defTabSz="914400" rtl="0" eaLnBrk="1" fontAlgn="auto" latinLnBrk="0" hangingPunct="1">
              <a:lnSpc>
                <a:spcPct val="150000"/>
              </a:lnSpc>
              <a:spcBef>
                <a:spcPts val="0"/>
              </a:spcBef>
              <a:spcAft>
                <a:spcPts val="800"/>
              </a:spcAft>
              <a:buClrTx/>
              <a:buSzTx/>
              <a:buFont typeface="Arial" pitchFamily="34" charset="0"/>
              <a:buChar char=" "/>
              <a:tabLst/>
              <a:defRPr/>
            </a:pPr>
            <a:r>
              <a:rPr kumimoji="0" lang="en-US" sz="2800" b="0" i="0" u="none" strike="noStrike" kern="1200" cap="none" spc="0" normalizeH="0" baseline="0" noProof="0" dirty="0">
                <a:ln>
                  <a:noFill/>
                </a:ln>
                <a:solidFill>
                  <a:prstClr val="black">
                    <a:lumMod val="85000"/>
                    <a:lumOff val="15000"/>
                  </a:prstClr>
                </a:solidFill>
                <a:effectLst/>
                <a:uLnTx/>
                <a:uFillTx/>
                <a:latin typeface="Times New Roman" panose="02020603050405020304" pitchFamily="18" charset="0"/>
                <a:ea typeface="Aptos" panose="020B0004020202020204" pitchFamily="34" charset="0"/>
                <a:cs typeface="Arial" panose="020B0604020202020204" pitchFamily="34" charset="0"/>
              </a:rPr>
              <a:t>1. Indirect </a:t>
            </a:r>
            <a:r>
              <a:rPr kumimoji="0" lang="en-US" sz="2800" b="0" i="0" u="none" strike="noStrike" kern="1200" cap="none" spc="0" normalizeH="0" baseline="0" noProof="0" dirty="0" err="1">
                <a:ln>
                  <a:noFill/>
                </a:ln>
                <a:solidFill>
                  <a:prstClr val="black">
                    <a:lumMod val="85000"/>
                    <a:lumOff val="15000"/>
                  </a:prstClr>
                </a:solidFill>
                <a:effectLst/>
                <a:uLnTx/>
                <a:uFillTx/>
                <a:latin typeface="Times New Roman" panose="02020603050405020304" pitchFamily="18" charset="0"/>
                <a:ea typeface="Aptos" panose="020B0004020202020204" pitchFamily="34" charset="0"/>
                <a:cs typeface="Arial" panose="020B0604020202020204" pitchFamily="34" charset="0"/>
              </a:rPr>
              <a:t>haemagglutination</a:t>
            </a:r>
            <a:r>
              <a:rPr kumimoji="0" lang="en-US" sz="2800" b="0" i="0" u="none" strike="noStrike" kern="1200" cap="none" spc="0" normalizeH="0" baseline="0" noProof="0" dirty="0">
                <a:ln>
                  <a:noFill/>
                </a:ln>
                <a:solidFill>
                  <a:prstClr val="black">
                    <a:lumMod val="85000"/>
                    <a:lumOff val="15000"/>
                  </a:prstClr>
                </a:solidFill>
                <a:effectLst/>
                <a:uLnTx/>
                <a:uFillTx/>
                <a:latin typeface="Times New Roman" panose="02020603050405020304" pitchFamily="18" charset="0"/>
                <a:ea typeface="Aptos" panose="020B0004020202020204" pitchFamily="34" charset="0"/>
                <a:cs typeface="Arial" panose="020B0604020202020204" pitchFamily="34" charset="0"/>
              </a:rPr>
              <a:t> test (IHA).  </a:t>
            </a:r>
            <a:endParaRPr kumimoji="0" lang="en-US" sz="2000" b="0" i="0" u="none" strike="noStrike" kern="1200" cap="none" spc="0" normalizeH="0" baseline="0" noProof="0" dirty="0">
              <a:ln>
                <a:noFill/>
              </a:ln>
              <a:solidFill>
                <a:prstClr val="black">
                  <a:lumMod val="85000"/>
                  <a:lumOff val="15000"/>
                </a:prstClr>
              </a:solidFill>
              <a:effectLst/>
              <a:uLnTx/>
              <a:uFillTx/>
              <a:latin typeface="Aptos" panose="020B0004020202020204" pitchFamily="34" charset="0"/>
              <a:ea typeface="Aptos" panose="020B0004020202020204" pitchFamily="34" charset="0"/>
              <a:cs typeface="Arial" panose="020B0604020202020204" pitchFamily="34" charset="0"/>
            </a:endParaRPr>
          </a:p>
          <a:p>
            <a:pPr marL="0" marR="0" lvl="0" indent="-91440" algn="l" defTabSz="914400" rtl="0" eaLnBrk="1" fontAlgn="auto" latinLnBrk="0" hangingPunct="1">
              <a:lnSpc>
                <a:spcPct val="150000"/>
              </a:lnSpc>
              <a:spcBef>
                <a:spcPts val="0"/>
              </a:spcBef>
              <a:spcAft>
                <a:spcPts val="800"/>
              </a:spcAft>
              <a:buClrTx/>
              <a:buSzTx/>
              <a:buFont typeface="Arial" pitchFamily="34" charset="0"/>
              <a:buChar char=" "/>
              <a:tabLst/>
              <a:defRPr/>
            </a:pPr>
            <a:r>
              <a:rPr kumimoji="0" lang="en-US" sz="2800" b="0" i="0" u="none" strike="noStrike" kern="1200" cap="none" spc="0" normalizeH="0" baseline="0" noProof="0" dirty="0">
                <a:ln>
                  <a:noFill/>
                </a:ln>
                <a:solidFill>
                  <a:prstClr val="black">
                    <a:lumMod val="85000"/>
                    <a:lumOff val="15000"/>
                  </a:prstClr>
                </a:solidFill>
                <a:effectLst/>
                <a:uLnTx/>
                <a:uFillTx/>
                <a:latin typeface="Times New Roman" panose="02020603050405020304" pitchFamily="18" charset="0"/>
                <a:ea typeface="Aptos" panose="020B0004020202020204" pitchFamily="34" charset="0"/>
                <a:cs typeface="Arial" panose="020B0604020202020204" pitchFamily="34" charset="0"/>
              </a:rPr>
              <a:t>2. Indirect fluorescent antibody test (IFA). </a:t>
            </a:r>
            <a:endParaRPr kumimoji="0" lang="en-US" sz="2000" b="0" i="0" u="none" strike="noStrike" kern="1200" cap="none" spc="0" normalizeH="0" baseline="0" noProof="0" dirty="0">
              <a:ln>
                <a:noFill/>
              </a:ln>
              <a:solidFill>
                <a:prstClr val="black">
                  <a:lumMod val="85000"/>
                  <a:lumOff val="15000"/>
                </a:prstClr>
              </a:solidFill>
              <a:effectLst/>
              <a:uLnTx/>
              <a:uFillTx/>
              <a:latin typeface="Aptos" panose="020B0004020202020204" pitchFamily="34" charset="0"/>
              <a:ea typeface="Aptos" panose="020B0004020202020204" pitchFamily="34" charset="0"/>
              <a:cs typeface="Arial" panose="020B0604020202020204" pitchFamily="34" charset="0"/>
            </a:endParaRPr>
          </a:p>
          <a:p>
            <a:pPr marL="91440" marR="0" lvl="0" indent="-91440" algn="l" defTabSz="914400" rtl="0" eaLnBrk="1" fontAlgn="auto" latinLnBrk="0" hangingPunct="1">
              <a:lnSpc>
                <a:spcPct val="150000"/>
              </a:lnSpc>
              <a:spcBef>
                <a:spcPts val="1300"/>
              </a:spcBef>
              <a:spcAft>
                <a:spcPts val="0"/>
              </a:spcAft>
              <a:buClrTx/>
              <a:buSzTx/>
              <a:buFont typeface="Arial" pitchFamily="34" charset="0"/>
              <a:buChar char=" "/>
              <a:tabLst/>
              <a:defRPr/>
            </a:pPr>
            <a:r>
              <a:rPr kumimoji="0" lang="en-US" sz="2800" b="0" i="0" u="none" strike="noStrike" kern="1200" cap="none" spc="0" normalizeH="0" baseline="0" noProof="0" dirty="0">
                <a:ln>
                  <a:noFill/>
                </a:ln>
                <a:solidFill>
                  <a:prstClr val="black">
                    <a:lumMod val="85000"/>
                    <a:lumOff val="15000"/>
                  </a:prstClr>
                </a:solidFill>
                <a:effectLst/>
                <a:uLnTx/>
                <a:uFillTx/>
                <a:latin typeface="Times New Roman" panose="02020603050405020304" pitchFamily="18" charset="0"/>
                <a:ea typeface="Aptos" panose="020B0004020202020204" pitchFamily="34" charset="0"/>
                <a:cs typeface="+mn-cs"/>
              </a:rPr>
              <a:t>3. Enzyme-linked immunosorbent assay (ELISA): for antibodies detection</a:t>
            </a:r>
            <a:endParaRPr kumimoji="0" lang="en-US" sz="2400" b="0" i="0" u="none" strike="noStrike" kern="1200" cap="none" spc="0" normalizeH="0" baseline="0" noProof="0" dirty="0">
              <a:ln>
                <a:noFill/>
              </a:ln>
              <a:solidFill>
                <a:prstClr val="black">
                  <a:lumMod val="85000"/>
                  <a:lumOff val="15000"/>
                </a:prstClr>
              </a:solidFill>
              <a:effectLst/>
              <a:uLnTx/>
              <a:uFillTx/>
              <a:latin typeface="Calibri Light" panose="020F0302020204030204"/>
              <a:ea typeface="+mn-ea"/>
              <a:cs typeface="+mn-cs"/>
            </a:endParaRPr>
          </a:p>
          <a:p>
            <a:endParaRPr lang="en-US" dirty="0"/>
          </a:p>
        </p:txBody>
      </p:sp>
    </p:spTree>
    <p:extLst>
      <p:ext uri="{BB962C8B-B14F-4D97-AF65-F5344CB8AC3E}">
        <p14:creationId xmlns:p14="http://schemas.microsoft.com/office/powerpoint/2010/main" val="9125957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9" name="Rectangle 58">
            <a:extLst>
              <a:ext uri="{FF2B5EF4-FFF2-40B4-BE49-F238E27FC236}">
                <a16:creationId xmlns:a16="http://schemas.microsoft.com/office/drawing/2014/main" id="{F1FABBDD-BEEB-47CC-9DC2-83E0BCD19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grpSp>
        <p:nvGrpSpPr>
          <p:cNvPr id="80" name="Group 60">
            <a:extLst>
              <a:ext uri="{FF2B5EF4-FFF2-40B4-BE49-F238E27FC236}">
                <a16:creationId xmlns:a16="http://schemas.microsoft.com/office/drawing/2014/main" id="{72E14A10-F6FE-46B8-9F62-D170790442F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7625" y="0"/>
            <a:ext cx="11097905" cy="6858000"/>
            <a:chOff x="547625" y="0"/>
            <a:chExt cx="11097905" cy="6858000"/>
          </a:xfrm>
        </p:grpSpPr>
        <p:sp>
          <p:nvSpPr>
            <p:cNvPr id="62" name="Freeform: Shape 61">
              <a:extLst>
                <a:ext uri="{FF2B5EF4-FFF2-40B4-BE49-F238E27FC236}">
                  <a16:creationId xmlns:a16="http://schemas.microsoft.com/office/drawing/2014/main" id="{CF9D6573-DAA5-4FC7-9CC6-80FFE63718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907575" y="0"/>
              <a:ext cx="10345003" cy="6858000"/>
            </a:xfrm>
            <a:custGeom>
              <a:avLst/>
              <a:gdLst>
                <a:gd name="connsiteX0" fmla="*/ 7551973 w 9174595"/>
                <a:gd name="connsiteY0" fmla="*/ 0 h 6858000"/>
                <a:gd name="connsiteX1" fmla="*/ 5634635 w 9174595"/>
                <a:gd name="connsiteY1" fmla="*/ 0 h 6858000"/>
                <a:gd name="connsiteX2" fmla="*/ 5550590 w 9174595"/>
                <a:gd name="connsiteY2" fmla="*/ 0 h 6858000"/>
                <a:gd name="connsiteX3" fmla="*/ 5480986 w 9174595"/>
                <a:gd name="connsiteY3" fmla="*/ 0 h 6858000"/>
                <a:gd name="connsiteX4" fmla="*/ 4886240 w 9174595"/>
                <a:gd name="connsiteY4" fmla="*/ 0 h 6858000"/>
                <a:gd name="connsiteX5" fmla="*/ 4816638 w 9174595"/>
                <a:gd name="connsiteY5" fmla="*/ 0 h 6858000"/>
                <a:gd name="connsiteX6" fmla="*/ 4357958 w 9174595"/>
                <a:gd name="connsiteY6" fmla="*/ 0 h 6858000"/>
                <a:gd name="connsiteX7" fmla="*/ 4288354 w 9174595"/>
                <a:gd name="connsiteY7" fmla="*/ 0 h 6858000"/>
                <a:gd name="connsiteX8" fmla="*/ 3693608 w 9174595"/>
                <a:gd name="connsiteY8" fmla="*/ 0 h 6858000"/>
                <a:gd name="connsiteX9" fmla="*/ 3624006 w 9174595"/>
                <a:gd name="connsiteY9" fmla="*/ 0 h 6858000"/>
                <a:gd name="connsiteX10" fmla="*/ 3276448 w 9174595"/>
                <a:gd name="connsiteY10" fmla="*/ 0 h 6858000"/>
                <a:gd name="connsiteX11" fmla="*/ 1622622 w 9174595"/>
                <a:gd name="connsiteY11" fmla="*/ 0 h 6858000"/>
                <a:gd name="connsiteX12" fmla="*/ 1600504 w 9174595"/>
                <a:gd name="connsiteY12" fmla="*/ 14997 h 6858000"/>
                <a:gd name="connsiteX13" fmla="*/ 0 w 9174595"/>
                <a:gd name="connsiteY13" fmla="*/ 3621656 h 6858000"/>
                <a:gd name="connsiteX14" fmla="*/ 1873886 w 9174595"/>
                <a:gd name="connsiteY14" fmla="*/ 6374814 h 6858000"/>
                <a:gd name="connsiteX15" fmla="*/ 2390406 w 9174595"/>
                <a:gd name="connsiteY15" fmla="*/ 6780599 h 6858000"/>
                <a:gd name="connsiteX16" fmla="*/ 2502136 w 9174595"/>
                <a:gd name="connsiteY16" fmla="*/ 6858000 h 6858000"/>
                <a:gd name="connsiteX17" fmla="*/ 3276448 w 9174595"/>
                <a:gd name="connsiteY17" fmla="*/ 6858000 h 6858000"/>
                <a:gd name="connsiteX18" fmla="*/ 3624006 w 9174595"/>
                <a:gd name="connsiteY18" fmla="*/ 6858000 h 6858000"/>
                <a:gd name="connsiteX19" fmla="*/ 3693608 w 9174595"/>
                <a:gd name="connsiteY19" fmla="*/ 6858000 h 6858000"/>
                <a:gd name="connsiteX20" fmla="*/ 4288354 w 9174595"/>
                <a:gd name="connsiteY20" fmla="*/ 6858000 h 6858000"/>
                <a:gd name="connsiteX21" fmla="*/ 4357958 w 9174595"/>
                <a:gd name="connsiteY21" fmla="*/ 6858000 h 6858000"/>
                <a:gd name="connsiteX22" fmla="*/ 4816638 w 9174595"/>
                <a:gd name="connsiteY22" fmla="*/ 6858000 h 6858000"/>
                <a:gd name="connsiteX23" fmla="*/ 4886240 w 9174595"/>
                <a:gd name="connsiteY23" fmla="*/ 6858000 h 6858000"/>
                <a:gd name="connsiteX24" fmla="*/ 5480986 w 9174595"/>
                <a:gd name="connsiteY24" fmla="*/ 6858000 h 6858000"/>
                <a:gd name="connsiteX25" fmla="*/ 5550590 w 9174595"/>
                <a:gd name="connsiteY25" fmla="*/ 6858000 h 6858000"/>
                <a:gd name="connsiteX26" fmla="*/ 5634635 w 9174595"/>
                <a:gd name="connsiteY26" fmla="*/ 6858000 h 6858000"/>
                <a:gd name="connsiteX27" fmla="*/ 6672460 w 9174595"/>
                <a:gd name="connsiteY27" fmla="*/ 6858000 h 6858000"/>
                <a:gd name="connsiteX28" fmla="*/ 6784188 w 9174595"/>
                <a:gd name="connsiteY28" fmla="*/ 6780599 h 6858000"/>
                <a:gd name="connsiteX29" fmla="*/ 7300708 w 9174595"/>
                <a:gd name="connsiteY29" fmla="*/ 6374814 h 6858000"/>
                <a:gd name="connsiteX30" fmla="*/ 9174595 w 9174595"/>
                <a:gd name="connsiteY30" fmla="*/ 3621656 h 6858000"/>
                <a:gd name="connsiteX31" fmla="*/ 7574092 w 9174595"/>
                <a:gd name="connsiteY3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174595" h="6858000">
                  <a:moveTo>
                    <a:pt x="7551973" y="0"/>
                  </a:moveTo>
                  <a:lnTo>
                    <a:pt x="5634635" y="0"/>
                  </a:lnTo>
                  <a:lnTo>
                    <a:pt x="5550590" y="0"/>
                  </a:lnTo>
                  <a:lnTo>
                    <a:pt x="5480986" y="0"/>
                  </a:lnTo>
                  <a:lnTo>
                    <a:pt x="4886240" y="0"/>
                  </a:lnTo>
                  <a:lnTo>
                    <a:pt x="4816638" y="0"/>
                  </a:lnTo>
                  <a:lnTo>
                    <a:pt x="4357958" y="0"/>
                  </a:lnTo>
                  <a:lnTo>
                    <a:pt x="4288354" y="0"/>
                  </a:lnTo>
                  <a:lnTo>
                    <a:pt x="3693608" y="0"/>
                  </a:lnTo>
                  <a:lnTo>
                    <a:pt x="3624006" y="0"/>
                  </a:lnTo>
                  <a:lnTo>
                    <a:pt x="3276448" y="0"/>
                  </a:lnTo>
                  <a:lnTo>
                    <a:pt x="1622622" y="0"/>
                  </a:lnTo>
                  <a:lnTo>
                    <a:pt x="1600504" y="14997"/>
                  </a:lnTo>
                  <a:cubicBezTo>
                    <a:pt x="573594" y="754641"/>
                    <a:pt x="0" y="2093192"/>
                    <a:pt x="0" y="3621656"/>
                  </a:cubicBezTo>
                  <a:cubicBezTo>
                    <a:pt x="0" y="4969131"/>
                    <a:pt x="928496" y="5602839"/>
                    <a:pt x="1873886" y="6374814"/>
                  </a:cubicBezTo>
                  <a:cubicBezTo>
                    <a:pt x="2046046" y="6515397"/>
                    <a:pt x="2216632" y="6653108"/>
                    <a:pt x="2390406" y="6780599"/>
                  </a:cubicBezTo>
                  <a:lnTo>
                    <a:pt x="2502136" y="6858000"/>
                  </a:lnTo>
                  <a:lnTo>
                    <a:pt x="3276448" y="6858000"/>
                  </a:lnTo>
                  <a:lnTo>
                    <a:pt x="3624006" y="6858000"/>
                  </a:lnTo>
                  <a:lnTo>
                    <a:pt x="3693608" y="6858000"/>
                  </a:lnTo>
                  <a:lnTo>
                    <a:pt x="4288354" y="6858000"/>
                  </a:lnTo>
                  <a:lnTo>
                    <a:pt x="4357958" y="6858000"/>
                  </a:lnTo>
                  <a:lnTo>
                    <a:pt x="4816638" y="6858000"/>
                  </a:lnTo>
                  <a:lnTo>
                    <a:pt x="4886240" y="6858000"/>
                  </a:lnTo>
                  <a:lnTo>
                    <a:pt x="5480986" y="6858000"/>
                  </a:lnTo>
                  <a:lnTo>
                    <a:pt x="5550590" y="6858000"/>
                  </a:lnTo>
                  <a:lnTo>
                    <a:pt x="5634635" y="6858000"/>
                  </a:lnTo>
                  <a:lnTo>
                    <a:pt x="6672460" y="6858000"/>
                  </a:lnTo>
                  <a:lnTo>
                    <a:pt x="6784188" y="6780599"/>
                  </a:lnTo>
                  <a:cubicBezTo>
                    <a:pt x="6957963" y="6653108"/>
                    <a:pt x="7128548" y="6515397"/>
                    <a:pt x="7300708" y="6374814"/>
                  </a:cubicBezTo>
                  <a:cubicBezTo>
                    <a:pt x="8246100" y="5602839"/>
                    <a:pt x="9174595" y="4969131"/>
                    <a:pt x="9174595" y="3621656"/>
                  </a:cubicBezTo>
                  <a:cubicBezTo>
                    <a:pt x="9174595" y="2093192"/>
                    <a:pt x="8601001" y="754641"/>
                    <a:pt x="7574092" y="14997"/>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Freeform: Shape 62">
              <a:extLst>
                <a:ext uri="{FF2B5EF4-FFF2-40B4-BE49-F238E27FC236}">
                  <a16:creationId xmlns:a16="http://schemas.microsoft.com/office/drawing/2014/main" id="{99300304-8097-4497-B7D7-CF98A9A74F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708673"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64" name="Freeform: Shape 63">
              <a:extLst>
                <a:ext uri="{FF2B5EF4-FFF2-40B4-BE49-F238E27FC236}">
                  <a16:creationId xmlns:a16="http://schemas.microsoft.com/office/drawing/2014/main" id="{916BEB36-8C72-450B-A22A-48D5476669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75235"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65" name="Freeform: Shape 64">
              <a:extLst>
                <a:ext uri="{FF2B5EF4-FFF2-40B4-BE49-F238E27FC236}">
                  <a16:creationId xmlns:a16="http://schemas.microsoft.com/office/drawing/2014/main" id="{9D8BC9E3-E539-449C-B557-4074751AEF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547625" y="0"/>
              <a:ext cx="2209181" cy="6858000"/>
            </a:xfrm>
            <a:custGeom>
              <a:avLst/>
              <a:gdLst>
                <a:gd name="connsiteX0" fmla="*/ 955085 w 2209181"/>
                <a:gd name="connsiteY0" fmla="*/ 0 h 6858000"/>
                <a:gd name="connsiteX1" fmla="*/ 937727 w 2209181"/>
                <a:gd name="connsiteY1" fmla="*/ 0 h 6858000"/>
                <a:gd name="connsiteX2" fmla="*/ 963738 w 2209181"/>
                <a:gd name="connsiteY2" fmla="*/ 24346 h 6858000"/>
                <a:gd name="connsiteX3" fmla="*/ 2184004 w 2209181"/>
                <a:gd name="connsiteY3" fmla="*/ 3809420 h 6858000"/>
                <a:gd name="connsiteX4" fmla="*/ 218679 w 2209181"/>
                <a:gd name="connsiteY4" fmla="*/ 6681644 h 6858000"/>
                <a:gd name="connsiteX5" fmla="*/ 0 w 2209181"/>
                <a:gd name="connsiteY5" fmla="*/ 6858000 h 6858000"/>
                <a:gd name="connsiteX6" fmla="*/ 19349 w 2209181"/>
                <a:gd name="connsiteY6" fmla="*/ 6858000 h 6858000"/>
                <a:gd name="connsiteX7" fmla="*/ 236958 w 2209181"/>
                <a:gd name="connsiteY7" fmla="*/ 6682507 h 6858000"/>
                <a:gd name="connsiteX8" fmla="*/ 2202283 w 2209181"/>
                <a:gd name="connsiteY8" fmla="*/ 3810283 h 6858000"/>
                <a:gd name="connsiteX9" fmla="*/ 982018 w 2209181"/>
                <a:gd name="connsiteY9" fmla="*/ 2521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55085" y="0"/>
                  </a:moveTo>
                  <a:lnTo>
                    <a:pt x="937727" y="0"/>
                  </a:lnTo>
                  <a:lnTo>
                    <a:pt x="963738" y="24346"/>
                  </a:lnTo>
                  <a:cubicBezTo>
                    <a:pt x="1818009" y="885455"/>
                    <a:pt x="2251801" y="2269402"/>
                    <a:pt x="2184004" y="3809420"/>
                  </a:cubicBezTo>
                  <a:cubicBezTo>
                    <a:pt x="2120250" y="5257592"/>
                    <a:pt x="1181008" y="5895709"/>
                    <a:pt x="218679" y="6681644"/>
                  </a:cubicBezTo>
                  <a:lnTo>
                    <a:pt x="0" y="6858000"/>
                  </a:lnTo>
                  <a:lnTo>
                    <a:pt x="19349" y="6858000"/>
                  </a:lnTo>
                  <a:lnTo>
                    <a:pt x="236958" y="6682507"/>
                  </a:lnTo>
                  <a:cubicBezTo>
                    <a:pt x="1199288" y="5896573"/>
                    <a:pt x="2138530" y="5258455"/>
                    <a:pt x="2202283" y="3810283"/>
                  </a:cubicBezTo>
                  <a:cubicBezTo>
                    <a:pt x="2270080" y="2270266"/>
                    <a:pt x="1836289" y="886318"/>
                    <a:pt x="982018" y="25210"/>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66" name="Freeform: Shape 65">
              <a:extLst>
                <a:ext uri="{FF2B5EF4-FFF2-40B4-BE49-F238E27FC236}">
                  <a16:creationId xmlns:a16="http://schemas.microsoft.com/office/drawing/2014/main" id="{074FC277-4245-45E3-A41E-BE1CFF33CB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436349" y="0"/>
              <a:ext cx="2209181" cy="6858000"/>
            </a:xfrm>
            <a:custGeom>
              <a:avLst/>
              <a:gdLst>
                <a:gd name="connsiteX0" fmla="*/ 937727 w 2209181"/>
                <a:gd name="connsiteY0" fmla="*/ 0 h 6858000"/>
                <a:gd name="connsiteX1" fmla="*/ 955085 w 2209181"/>
                <a:gd name="connsiteY1" fmla="*/ 0 h 6858000"/>
                <a:gd name="connsiteX2" fmla="*/ 982018 w 2209181"/>
                <a:gd name="connsiteY2" fmla="*/ 25210 h 6858000"/>
                <a:gd name="connsiteX3" fmla="*/ 2202283 w 2209181"/>
                <a:gd name="connsiteY3" fmla="*/ 3810283 h 6858000"/>
                <a:gd name="connsiteX4" fmla="*/ 236958 w 2209181"/>
                <a:gd name="connsiteY4" fmla="*/ 6682507 h 6858000"/>
                <a:gd name="connsiteX5" fmla="*/ 19349 w 2209181"/>
                <a:gd name="connsiteY5" fmla="*/ 6858000 h 6858000"/>
                <a:gd name="connsiteX6" fmla="*/ 0 w 2209181"/>
                <a:gd name="connsiteY6" fmla="*/ 6858000 h 6858000"/>
                <a:gd name="connsiteX7" fmla="*/ 218679 w 2209181"/>
                <a:gd name="connsiteY7" fmla="*/ 6681644 h 6858000"/>
                <a:gd name="connsiteX8" fmla="*/ 2184004 w 2209181"/>
                <a:gd name="connsiteY8" fmla="*/ 3809420 h 6858000"/>
                <a:gd name="connsiteX9" fmla="*/ 963738 w 2209181"/>
                <a:gd name="connsiteY9" fmla="*/ 243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37727" y="0"/>
                  </a:moveTo>
                  <a:lnTo>
                    <a:pt x="955085" y="0"/>
                  </a:lnTo>
                  <a:lnTo>
                    <a:pt x="982018" y="25210"/>
                  </a:lnTo>
                  <a:cubicBezTo>
                    <a:pt x="1836289" y="886318"/>
                    <a:pt x="2270080" y="2270266"/>
                    <a:pt x="2202283" y="3810283"/>
                  </a:cubicBezTo>
                  <a:cubicBezTo>
                    <a:pt x="2138530" y="5258455"/>
                    <a:pt x="1199288" y="5896573"/>
                    <a:pt x="236958" y="6682507"/>
                  </a:cubicBezTo>
                  <a:lnTo>
                    <a:pt x="19349" y="6858000"/>
                  </a:lnTo>
                  <a:lnTo>
                    <a:pt x="0" y="6858000"/>
                  </a:lnTo>
                  <a:lnTo>
                    <a:pt x="218679" y="6681644"/>
                  </a:lnTo>
                  <a:cubicBezTo>
                    <a:pt x="1181008" y="5895709"/>
                    <a:pt x="2120250" y="5257592"/>
                    <a:pt x="2184004" y="3809420"/>
                  </a:cubicBezTo>
                  <a:cubicBezTo>
                    <a:pt x="2251801" y="2269402"/>
                    <a:pt x="1818009" y="885455"/>
                    <a:pt x="963738" y="24346"/>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grpSp>
      <p:sp>
        <p:nvSpPr>
          <p:cNvPr id="2" name="Title 1">
            <a:extLst>
              <a:ext uri="{FF2B5EF4-FFF2-40B4-BE49-F238E27FC236}">
                <a16:creationId xmlns:a16="http://schemas.microsoft.com/office/drawing/2014/main" id="{C5E7C505-65A3-06C5-203A-294CCFE22B0A}"/>
              </a:ext>
            </a:extLst>
          </p:cNvPr>
          <p:cNvSpPr>
            <a:spLocks noGrp="1"/>
          </p:cNvSpPr>
          <p:nvPr>
            <p:ph type="title"/>
          </p:nvPr>
        </p:nvSpPr>
        <p:spPr>
          <a:xfrm>
            <a:off x="1712005" y="413111"/>
            <a:ext cx="7178026" cy="792630"/>
          </a:xfrm>
        </p:spPr>
        <p:txBody>
          <a:bodyPr anchor="b">
            <a:normAutofit/>
          </a:bodyPr>
          <a:lstStyle/>
          <a:p>
            <a:r>
              <a:rPr lang="en-US" sz="3600" b="1" dirty="0">
                <a:solidFill>
                  <a:srgbClr val="C00000"/>
                </a:solidFill>
                <a:latin typeface="Calibri" panose="020F0502020204030204"/>
                <a:ea typeface="+mn-ea"/>
                <a:cs typeface="+mn-cs"/>
              </a:rPr>
              <a:t>Treatment </a:t>
            </a:r>
            <a:r>
              <a:rPr kumimoji="0" lang="en-US" sz="3600" b="1" i="0" u="none" strike="noStrike" kern="1200" cap="none" spc="0" normalizeH="0" baseline="0" noProof="0" dirty="0">
                <a:ln>
                  <a:noFill/>
                </a:ln>
                <a:solidFill>
                  <a:srgbClr val="C00000"/>
                </a:solidFill>
                <a:effectLst/>
                <a:uLnTx/>
                <a:uFillTx/>
                <a:latin typeface="Calibri" panose="020F0502020204030204"/>
                <a:ea typeface="+mj-ea"/>
                <a:cs typeface="+mj-cs"/>
              </a:rPr>
              <a:t>of Schistosomiasis:</a:t>
            </a:r>
            <a:endParaRPr lang="en-GB" sz="3600" b="1" dirty="0">
              <a:solidFill>
                <a:srgbClr val="C00000"/>
              </a:solidFill>
              <a:latin typeface="Calibri" panose="020F0502020204030204"/>
              <a:ea typeface="+mn-ea"/>
              <a:cs typeface="+mn-cs"/>
            </a:endParaRPr>
          </a:p>
        </p:txBody>
      </p:sp>
      <p:pic>
        <p:nvPicPr>
          <p:cNvPr id="4" name="Picture 3" descr="A logo of a university&#10;&#10;Description automatically generated">
            <a:extLst>
              <a:ext uri="{FF2B5EF4-FFF2-40B4-BE49-F238E27FC236}">
                <a16:creationId xmlns:a16="http://schemas.microsoft.com/office/drawing/2014/main" id="{105F8409-D277-9ABD-D74A-2A178F9554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980" y="50801"/>
            <a:ext cx="1244599" cy="1244599"/>
          </a:xfrm>
          <a:prstGeom prst="rect">
            <a:avLst/>
          </a:prstGeom>
        </p:spPr>
      </p:pic>
      <p:pic>
        <p:nvPicPr>
          <p:cNvPr id="5" name="Picture 4" descr="A logo of a university&#10;&#10;Description automatically generated">
            <a:extLst>
              <a:ext uri="{FF2B5EF4-FFF2-40B4-BE49-F238E27FC236}">
                <a16:creationId xmlns:a16="http://schemas.microsoft.com/office/drawing/2014/main" id="{A2EFC493-C7EE-4AC0-EFC8-2E123587FF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72099" y="50801"/>
            <a:ext cx="1204921" cy="1210300"/>
          </a:xfrm>
          <a:custGeom>
            <a:avLst/>
            <a:gdLst/>
            <a:ahLst/>
            <a:cxnLst/>
            <a:rect l="l" t="t" r="r" b="b"/>
            <a:pathLst>
              <a:path w="4141760" h="4377846">
                <a:moveTo>
                  <a:pt x="0" y="0"/>
                </a:moveTo>
                <a:lnTo>
                  <a:pt x="4141760" y="0"/>
                </a:lnTo>
                <a:lnTo>
                  <a:pt x="4141760" y="4377846"/>
                </a:lnTo>
                <a:lnTo>
                  <a:pt x="0" y="4377846"/>
                </a:lnTo>
                <a:close/>
              </a:path>
            </a:pathLst>
          </a:custGeom>
        </p:spPr>
      </p:pic>
      <p:sp>
        <p:nvSpPr>
          <p:cNvPr id="8" name="Content Placeholder 2">
            <a:extLst>
              <a:ext uri="{FF2B5EF4-FFF2-40B4-BE49-F238E27FC236}">
                <a16:creationId xmlns:a16="http://schemas.microsoft.com/office/drawing/2014/main" id="{8B7C0569-757A-41B9-9093-EF5D18A0D5BF}"/>
              </a:ext>
            </a:extLst>
          </p:cNvPr>
          <p:cNvSpPr txBox="1">
            <a:spLocks/>
          </p:cNvSpPr>
          <p:nvPr/>
        </p:nvSpPr>
        <p:spPr>
          <a:xfrm>
            <a:off x="303275" y="1205741"/>
            <a:ext cx="11341100" cy="5160962"/>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en-US" sz="39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Praziquantel (PZQ): a single oral dose</a:t>
            </a:r>
          </a:p>
          <a:p>
            <a:pPr marL="228600" marR="0" lvl="0" indent="-228600" algn="l"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en-CA" sz="3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PZQ induces </a:t>
            </a:r>
            <a:r>
              <a:rPr kumimoji="0" lang="en-CA" sz="3200" b="0" i="0" u="sng"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tetanic contractions of worm</a:t>
            </a:r>
            <a:r>
              <a:rPr kumimoji="0" lang="en-CA" sz="3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appearance of </a:t>
            </a:r>
            <a:r>
              <a:rPr kumimoji="0" lang="en-CA" sz="3200" b="0" i="0" u="none" strike="noStrike" kern="1200" cap="none" spc="0" normalizeH="0" baseline="0" noProof="0" dirty="0" err="1">
                <a:ln>
                  <a:noFill/>
                </a:ln>
                <a:solidFill>
                  <a:prstClr val="black"/>
                </a:solidFill>
                <a:effectLst/>
                <a:uLnTx/>
                <a:uFillTx/>
                <a:latin typeface="Times New Roman" pitchFamily="18" charset="0"/>
                <a:ea typeface="+mn-ea"/>
                <a:cs typeface="Times New Roman" pitchFamily="18" charset="0"/>
              </a:rPr>
              <a:t>tegumental</a:t>
            </a:r>
            <a:r>
              <a:rPr kumimoji="0" lang="en-CA" sz="3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vacuoles, surface damage, worms detach  from veins and die</a:t>
            </a:r>
            <a:endParaRPr kumimoji="0" lang="en-US" sz="3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a:p>
            <a:pPr marL="228600" marR="0" lvl="0" indent="-22860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en-CA" sz="3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Effective </a:t>
            </a:r>
            <a:r>
              <a:rPr kumimoji="0" lang="en-CA" sz="3200" b="0" i="0" u="sng"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within 1 hour after being ingested</a:t>
            </a:r>
          </a:p>
          <a:p>
            <a:pPr marL="228600" marR="0" lvl="0" indent="-22860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en-CA" sz="3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Used for </a:t>
            </a:r>
            <a:r>
              <a:rPr kumimoji="0" lang="en-CA" sz="3200" b="0" i="0" u="sng"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children (of &gt;4 years of age) </a:t>
            </a:r>
            <a:r>
              <a:rPr kumimoji="0" lang="en-CA" sz="3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and </a:t>
            </a:r>
            <a:r>
              <a:rPr kumimoji="0" lang="en-CA" sz="3200" b="0" i="0" u="sng"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pregnant wom</a:t>
            </a:r>
            <a:r>
              <a:rPr kumimoji="0" lang="en-CA" sz="3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en after the first trimester.</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53214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9" name="Rectangle 58">
            <a:extLst>
              <a:ext uri="{FF2B5EF4-FFF2-40B4-BE49-F238E27FC236}">
                <a16:creationId xmlns:a16="http://schemas.microsoft.com/office/drawing/2014/main" id="{F1FABBDD-BEEB-47CC-9DC2-83E0BCD19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grpSp>
        <p:nvGrpSpPr>
          <p:cNvPr id="80" name="Group 60">
            <a:extLst>
              <a:ext uri="{FF2B5EF4-FFF2-40B4-BE49-F238E27FC236}">
                <a16:creationId xmlns:a16="http://schemas.microsoft.com/office/drawing/2014/main" id="{72E14A10-F6FE-46B8-9F62-D170790442F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7625" y="0"/>
            <a:ext cx="11097905" cy="6858000"/>
            <a:chOff x="547625" y="0"/>
            <a:chExt cx="11097905" cy="6858000"/>
          </a:xfrm>
        </p:grpSpPr>
        <p:sp>
          <p:nvSpPr>
            <p:cNvPr id="62" name="Freeform: Shape 61">
              <a:extLst>
                <a:ext uri="{FF2B5EF4-FFF2-40B4-BE49-F238E27FC236}">
                  <a16:creationId xmlns:a16="http://schemas.microsoft.com/office/drawing/2014/main" id="{CF9D6573-DAA5-4FC7-9CC6-80FFE63718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907575" y="0"/>
              <a:ext cx="10345003" cy="6858000"/>
            </a:xfrm>
            <a:custGeom>
              <a:avLst/>
              <a:gdLst>
                <a:gd name="connsiteX0" fmla="*/ 7551973 w 9174595"/>
                <a:gd name="connsiteY0" fmla="*/ 0 h 6858000"/>
                <a:gd name="connsiteX1" fmla="*/ 5634635 w 9174595"/>
                <a:gd name="connsiteY1" fmla="*/ 0 h 6858000"/>
                <a:gd name="connsiteX2" fmla="*/ 5550590 w 9174595"/>
                <a:gd name="connsiteY2" fmla="*/ 0 h 6858000"/>
                <a:gd name="connsiteX3" fmla="*/ 5480986 w 9174595"/>
                <a:gd name="connsiteY3" fmla="*/ 0 h 6858000"/>
                <a:gd name="connsiteX4" fmla="*/ 4886240 w 9174595"/>
                <a:gd name="connsiteY4" fmla="*/ 0 h 6858000"/>
                <a:gd name="connsiteX5" fmla="*/ 4816638 w 9174595"/>
                <a:gd name="connsiteY5" fmla="*/ 0 h 6858000"/>
                <a:gd name="connsiteX6" fmla="*/ 4357958 w 9174595"/>
                <a:gd name="connsiteY6" fmla="*/ 0 h 6858000"/>
                <a:gd name="connsiteX7" fmla="*/ 4288354 w 9174595"/>
                <a:gd name="connsiteY7" fmla="*/ 0 h 6858000"/>
                <a:gd name="connsiteX8" fmla="*/ 3693608 w 9174595"/>
                <a:gd name="connsiteY8" fmla="*/ 0 h 6858000"/>
                <a:gd name="connsiteX9" fmla="*/ 3624006 w 9174595"/>
                <a:gd name="connsiteY9" fmla="*/ 0 h 6858000"/>
                <a:gd name="connsiteX10" fmla="*/ 3276448 w 9174595"/>
                <a:gd name="connsiteY10" fmla="*/ 0 h 6858000"/>
                <a:gd name="connsiteX11" fmla="*/ 1622622 w 9174595"/>
                <a:gd name="connsiteY11" fmla="*/ 0 h 6858000"/>
                <a:gd name="connsiteX12" fmla="*/ 1600504 w 9174595"/>
                <a:gd name="connsiteY12" fmla="*/ 14997 h 6858000"/>
                <a:gd name="connsiteX13" fmla="*/ 0 w 9174595"/>
                <a:gd name="connsiteY13" fmla="*/ 3621656 h 6858000"/>
                <a:gd name="connsiteX14" fmla="*/ 1873886 w 9174595"/>
                <a:gd name="connsiteY14" fmla="*/ 6374814 h 6858000"/>
                <a:gd name="connsiteX15" fmla="*/ 2390406 w 9174595"/>
                <a:gd name="connsiteY15" fmla="*/ 6780599 h 6858000"/>
                <a:gd name="connsiteX16" fmla="*/ 2502136 w 9174595"/>
                <a:gd name="connsiteY16" fmla="*/ 6858000 h 6858000"/>
                <a:gd name="connsiteX17" fmla="*/ 3276448 w 9174595"/>
                <a:gd name="connsiteY17" fmla="*/ 6858000 h 6858000"/>
                <a:gd name="connsiteX18" fmla="*/ 3624006 w 9174595"/>
                <a:gd name="connsiteY18" fmla="*/ 6858000 h 6858000"/>
                <a:gd name="connsiteX19" fmla="*/ 3693608 w 9174595"/>
                <a:gd name="connsiteY19" fmla="*/ 6858000 h 6858000"/>
                <a:gd name="connsiteX20" fmla="*/ 4288354 w 9174595"/>
                <a:gd name="connsiteY20" fmla="*/ 6858000 h 6858000"/>
                <a:gd name="connsiteX21" fmla="*/ 4357958 w 9174595"/>
                <a:gd name="connsiteY21" fmla="*/ 6858000 h 6858000"/>
                <a:gd name="connsiteX22" fmla="*/ 4816638 w 9174595"/>
                <a:gd name="connsiteY22" fmla="*/ 6858000 h 6858000"/>
                <a:gd name="connsiteX23" fmla="*/ 4886240 w 9174595"/>
                <a:gd name="connsiteY23" fmla="*/ 6858000 h 6858000"/>
                <a:gd name="connsiteX24" fmla="*/ 5480986 w 9174595"/>
                <a:gd name="connsiteY24" fmla="*/ 6858000 h 6858000"/>
                <a:gd name="connsiteX25" fmla="*/ 5550590 w 9174595"/>
                <a:gd name="connsiteY25" fmla="*/ 6858000 h 6858000"/>
                <a:gd name="connsiteX26" fmla="*/ 5634635 w 9174595"/>
                <a:gd name="connsiteY26" fmla="*/ 6858000 h 6858000"/>
                <a:gd name="connsiteX27" fmla="*/ 6672460 w 9174595"/>
                <a:gd name="connsiteY27" fmla="*/ 6858000 h 6858000"/>
                <a:gd name="connsiteX28" fmla="*/ 6784188 w 9174595"/>
                <a:gd name="connsiteY28" fmla="*/ 6780599 h 6858000"/>
                <a:gd name="connsiteX29" fmla="*/ 7300708 w 9174595"/>
                <a:gd name="connsiteY29" fmla="*/ 6374814 h 6858000"/>
                <a:gd name="connsiteX30" fmla="*/ 9174595 w 9174595"/>
                <a:gd name="connsiteY30" fmla="*/ 3621656 h 6858000"/>
                <a:gd name="connsiteX31" fmla="*/ 7574092 w 9174595"/>
                <a:gd name="connsiteY3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174595" h="6858000">
                  <a:moveTo>
                    <a:pt x="7551973" y="0"/>
                  </a:moveTo>
                  <a:lnTo>
                    <a:pt x="5634635" y="0"/>
                  </a:lnTo>
                  <a:lnTo>
                    <a:pt x="5550590" y="0"/>
                  </a:lnTo>
                  <a:lnTo>
                    <a:pt x="5480986" y="0"/>
                  </a:lnTo>
                  <a:lnTo>
                    <a:pt x="4886240" y="0"/>
                  </a:lnTo>
                  <a:lnTo>
                    <a:pt x="4816638" y="0"/>
                  </a:lnTo>
                  <a:lnTo>
                    <a:pt x="4357958" y="0"/>
                  </a:lnTo>
                  <a:lnTo>
                    <a:pt x="4288354" y="0"/>
                  </a:lnTo>
                  <a:lnTo>
                    <a:pt x="3693608" y="0"/>
                  </a:lnTo>
                  <a:lnTo>
                    <a:pt x="3624006" y="0"/>
                  </a:lnTo>
                  <a:lnTo>
                    <a:pt x="3276448" y="0"/>
                  </a:lnTo>
                  <a:lnTo>
                    <a:pt x="1622622" y="0"/>
                  </a:lnTo>
                  <a:lnTo>
                    <a:pt x="1600504" y="14997"/>
                  </a:lnTo>
                  <a:cubicBezTo>
                    <a:pt x="573594" y="754641"/>
                    <a:pt x="0" y="2093192"/>
                    <a:pt x="0" y="3621656"/>
                  </a:cubicBezTo>
                  <a:cubicBezTo>
                    <a:pt x="0" y="4969131"/>
                    <a:pt x="928496" y="5602839"/>
                    <a:pt x="1873886" y="6374814"/>
                  </a:cubicBezTo>
                  <a:cubicBezTo>
                    <a:pt x="2046046" y="6515397"/>
                    <a:pt x="2216632" y="6653108"/>
                    <a:pt x="2390406" y="6780599"/>
                  </a:cubicBezTo>
                  <a:lnTo>
                    <a:pt x="2502136" y="6858000"/>
                  </a:lnTo>
                  <a:lnTo>
                    <a:pt x="3276448" y="6858000"/>
                  </a:lnTo>
                  <a:lnTo>
                    <a:pt x="3624006" y="6858000"/>
                  </a:lnTo>
                  <a:lnTo>
                    <a:pt x="3693608" y="6858000"/>
                  </a:lnTo>
                  <a:lnTo>
                    <a:pt x="4288354" y="6858000"/>
                  </a:lnTo>
                  <a:lnTo>
                    <a:pt x="4357958" y="6858000"/>
                  </a:lnTo>
                  <a:lnTo>
                    <a:pt x="4816638" y="6858000"/>
                  </a:lnTo>
                  <a:lnTo>
                    <a:pt x="4886240" y="6858000"/>
                  </a:lnTo>
                  <a:lnTo>
                    <a:pt x="5480986" y="6858000"/>
                  </a:lnTo>
                  <a:lnTo>
                    <a:pt x="5550590" y="6858000"/>
                  </a:lnTo>
                  <a:lnTo>
                    <a:pt x="5634635" y="6858000"/>
                  </a:lnTo>
                  <a:lnTo>
                    <a:pt x="6672460" y="6858000"/>
                  </a:lnTo>
                  <a:lnTo>
                    <a:pt x="6784188" y="6780599"/>
                  </a:lnTo>
                  <a:cubicBezTo>
                    <a:pt x="6957963" y="6653108"/>
                    <a:pt x="7128548" y="6515397"/>
                    <a:pt x="7300708" y="6374814"/>
                  </a:cubicBezTo>
                  <a:cubicBezTo>
                    <a:pt x="8246100" y="5602839"/>
                    <a:pt x="9174595" y="4969131"/>
                    <a:pt x="9174595" y="3621656"/>
                  </a:cubicBezTo>
                  <a:cubicBezTo>
                    <a:pt x="9174595" y="2093192"/>
                    <a:pt x="8601001" y="754641"/>
                    <a:pt x="7574092" y="14997"/>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Freeform: Shape 62">
              <a:extLst>
                <a:ext uri="{FF2B5EF4-FFF2-40B4-BE49-F238E27FC236}">
                  <a16:creationId xmlns:a16="http://schemas.microsoft.com/office/drawing/2014/main" id="{99300304-8097-4497-B7D7-CF98A9A74F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708673"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64" name="Freeform: Shape 63">
              <a:extLst>
                <a:ext uri="{FF2B5EF4-FFF2-40B4-BE49-F238E27FC236}">
                  <a16:creationId xmlns:a16="http://schemas.microsoft.com/office/drawing/2014/main" id="{916BEB36-8C72-450B-A22A-48D5476669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75235"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65" name="Freeform: Shape 64">
              <a:extLst>
                <a:ext uri="{FF2B5EF4-FFF2-40B4-BE49-F238E27FC236}">
                  <a16:creationId xmlns:a16="http://schemas.microsoft.com/office/drawing/2014/main" id="{9D8BC9E3-E539-449C-B557-4074751AEF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547625" y="0"/>
              <a:ext cx="2209181" cy="6858000"/>
            </a:xfrm>
            <a:custGeom>
              <a:avLst/>
              <a:gdLst>
                <a:gd name="connsiteX0" fmla="*/ 955085 w 2209181"/>
                <a:gd name="connsiteY0" fmla="*/ 0 h 6858000"/>
                <a:gd name="connsiteX1" fmla="*/ 937727 w 2209181"/>
                <a:gd name="connsiteY1" fmla="*/ 0 h 6858000"/>
                <a:gd name="connsiteX2" fmla="*/ 963738 w 2209181"/>
                <a:gd name="connsiteY2" fmla="*/ 24346 h 6858000"/>
                <a:gd name="connsiteX3" fmla="*/ 2184004 w 2209181"/>
                <a:gd name="connsiteY3" fmla="*/ 3809420 h 6858000"/>
                <a:gd name="connsiteX4" fmla="*/ 218679 w 2209181"/>
                <a:gd name="connsiteY4" fmla="*/ 6681644 h 6858000"/>
                <a:gd name="connsiteX5" fmla="*/ 0 w 2209181"/>
                <a:gd name="connsiteY5" fmla="*/ 6858000 h 6858000"/>
                <a:gd name="connsiteX6" fmla="*/ 19349 w 2209181"/>
                <a:gd name="connsiteY6" fmla="*/ 6858000 h 6858000"/>
                <a:gd name="connsiteX7" fmla="*/ 236958 w 2209181"/>
                <a:gd name="connsiteY7" fmla="*/ 6682507 h 6858000"/>
                <a:gd name="connsiteX8" fmla="*/ 2202283 w 2209181"/>
                <a:gd name="connsiteY8" fmla="*/ 3810283 h 6858000"/>
                <a:gd name="connsiteX9" fmla="*/ 982018 w 2209181"/>
                <a:gd name="connsiteY9" fmla="*/ 2521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55085" y="0"/>
                  </a:moveTo>
                  <a:lnTo>
                    <a:pt x="937727" y="0"/>
                  </a:lnTo>
                  <a:lnTo>
                    <a:pt x="963738" y="24346"/>
                  </a:lnTo>
                  <a:cubicBezTo>
                    <a:pt x="1818009" y="885455"/>
                    <a:pt x="2251801" y="2269402"/>
                    <a:pt x="2184004" y="3809420"/>
                  </a:cubicBezTo>
                  <a:cubicBezTo>
                    <a:pt x="2120250" y="5257592"/>
                    <a:pt x="1181008" y="5895709"/>
                    <a:pt x="218679" y="6681644"/>
                  </a:cubicBezTo>
                  <a:lnTo>
                    <a:pt x="0" y="6858000"/>
                  </a:lnTo>
                  <a:lnTo>
                    <a:pt x="19349" y="6858000"/>
                  </a:lnTo>
                  <a:lnTo>
                    <a:pt x="236958" y="6682507"/>
                  </a:lnTo>
                  <a:cubicBezTo>
                    <a:pt x="1199288" y="5896573"/>
                    <a:pt x="2138530" y="5258455"/>
                    <a:pt x="2202283" y="3810283"/>
                  </a:cubicBezTo>
                  <a:cubicBezTo>
                    <a:pt x="2270080" y="2270266"/>
                    <a:pt x="1836289" y="886318"/>
                    <a:pt x="982018" y="25210"/>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66" name="Freeform: Shape 65">
              <a:extLst>
                <a:ext uri="{FF2B5EF4-FFF2-40B4-BE49-F238E27FC236}">
                  <a16:creationId xmlns:a16="http://schemas.microsoft.com/office/drawing/2014/main" id="{074FC277-4245-45E3-A41E-BE1CFF33CB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436349" y="0"/>
              <a:ext cx="2209181" cy="6858000"/>
            </a:xfrm>
            <a:custGeom>
              <a:avLst/>
              <a:gdLst>
                <a:gd name="connsiteX0" fmla="*/ 937727 w 2209181"/>
                <a:gd name="connsiteY0" fmla="*/ 0 h 6858000"/>
                <a:gd name="connsiteX1" fmla="*/ 955085 w 2209181"/>
                <a:gd name="connsiteY1" fmla="*/ 0 h 6858000"/>
                <a:gd name="connsiteX2" fmla="*/ 982018 w 2209181"/>
                <a:gd name="connsiteY2" fmla="*/ 25210 h 6858000"/>
                <a:gd name="connsiteX3" fmla="*/ 2202283 w 2209181"/>
                <a:gd name="connsiteY3" fmla="*/ 3810283 h 6858000"/>
                <a:gd name="connsiteX4" fmla="*/ 236958 w 2209181"/>
                <a:gd name="connsiteY4" fmla="*/ 6682507 h 6858000"/>
                <a:gd name="connsiteX5" fmla="*/ 19349 w 2209181"/>
                <a:gd name="connsiteY5" fmla="*/ 6858000 h 6858000"/>
                <a:gd name="connsiteX6" fmla="*/ 0 w 2209181"/>
                <a:gd name="connsiteY6" fmla="*/ 6858000 h 6858000"/>
                <a:gd name="connsiteX7" fmla="*/ 218679 w 2209181"/>
                <a:gd name="connsiteY7" fmla="*/ 6681644 h 6858000"/>
                <a:gd name="connsiteX8" fmla="*/ 2184004 w 2209181"/>
                <a:gd name="connsiteY8" fmla="*/ 3809420 h 6858000"/>
                <a:gd name="connsiteX9" fmla="*/ 963738 w 2209181"/>
                <a:gd name="connsiteY9" fmla="*/ 243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37727" y="0"/>
                  </a:moveTo>
                  <a:lnTo>
                    <a:pt x="955085" y="0"/>
                  </a:lnTo>
                  <a:lnTo>
                    <a:pt x="982018" y="25210"/>
                  </a:lnTo>
                  <a:cubicBezTo>
                    <a:pt x="1836289" y="886318"/>
                    <a:pt x="2270080" y="2270266"/>
                    <a:pt x="2202283" y="3810283"/>
                  </a:cubicBezTo>
                  <a:cubicBezTo>
                    <a:pt x="2138530" y="5258455"/>
                    <a:pt x="1199288" y="5896573"/>
                    <a:pt x="236958" y="6682507"/>
                  </a:cubicBezTo>
                  <a:lnTo>
                    <a:pt x="19349" y="6858000"/>
                  </a:lnTo>
                  <a:lnTo>
                    <a:pt x="0" y="6858000"/>
                  </a:lnTo>
                  <a:lnTo>
                    <a:pt x="218679" y="6681644"/>
                  </a:lnTo>
                  <a:cubicBezTo>
                    <a:pt x="1181008" y="5895709"/>
                    <a:pt x="2120250" y="5257592"/>
                    <a:pt x="2184004" y="3809420"/>
                  </a:cubicBezTo>
                  <a:cubicBezTo>
                    <a:pt x="2251801" y="2269402"/>
                    <a:pt x="1818009" y="885455"/>
                    <a:pt x="963738" y="24346"/>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grpSp>
      <p:sp>
        <p:nvSpPr>
          <p:cNvPr id="2" name="Title 1">
            <a:extLst>
              <a:ext uri="{FF2B5EF4-FFF2-40B4-BE49-F238E27FC236}">
                <a16:creationId xmlns:a16="http://schemas.microsoft.com/office/drawing/2014/main" id="{C5E7C505-65A3-06C5-203A-294CCFE22B0A}"/>
              </a:ext>
            </a:extLst>
          </p:cNvPr>
          <p:cNvSpPr>
            <a:spLocks noGrp="1"/>
          </p:cNvSpPr>
          <p:nvPr>
            <p:ph type="title"/>
          </p:nvPr>
        </p:nvSpPr>
        <p:spPr>
          <a:xfrm>
            <a:off x="1826833" y="686996"/>
            <a:ext cx="7178026" cy="739621"/>
          </a:xfrm>
        </p:spPr>
        <p:txBody>
          <a:bodyPr anchor="b">
            <a:normAutofit/>
          </a:bodyPr>
          <a:lstStyle/>
          <a:p>
            <a:r>
              <a:rPr lang="en-US" sz="3600" b="1" dirty="0">
                <a:solidFill>
                  <a:srgbClr val="C00000"/>
                </a:solidFill>
                <a:latin typeface="Calibri" panose="020F0502020204030204"/>
                <a:ea typeface="+mn-ea"/>
                <a:cs typeface="+mn-cs"/>
              </a:rPr>
              <a:t>Prevention and control:</a:t>
            </a:r>
            <a:endParaRPr lang="en-GB" sz="3600" b="1" dirty="0">
              <a:solidFill>
                <a:srgbClr val="C00000"/>
              </a:solidFill>
              <a:latin typeface="Calibri" panose="020F0502020204030204"/>
              <a:ea typeface="+mn-ea"/>
              <a:cs typeface="+mn-cs"/>
            </a:endParaRPr>
          </a:p>
        </p:txBody>
      </p:sp>
      <p:pic>
        <p:nvPicPr>
          <p:cNvPr id="4" name="Picture 3" descr="A logo of a university&#10;&#10;Description automatically generated">
            <a:extLst>
              <a:ext uri="{FF2B5EF4-FFF2-40B4-BE49-F238E27FC236}">
                <a16:creationId xmlns:a16="http://schemas.microsoft.com/office/drawing/2014/main" id="{105F8409-D277-9ABD-D74A-2A178F9554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980" y="50801"/>
            <a:ext cx="1244599" cy="1244599"/>
          </a:xfrm>
          <a:prstGeom prst="rect">
            <a:avLst/>
          </a:prstGeom>
        </p:spPr>
      </p:pic>
      <p:pic>
        <p:nvPicPr>
          <p:cNvPr id="5" name="Picture 4" descr="A logo of a university&#10;&#10;Description automatically generated">
            <a:extLst>
              <a:ext uri="{FF2B5EF4-FFF2-40B4-BE49-F238E27FC236}">
                <a16:creationId xmlns:a16="http://schemas.microsoft.com/office/drawing/2014/main" id="{A2EFC493-C7EE-4AC0-EFC8-2E123587FF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72099" y="50801"/>
            <a:ext cx="1204921" cy="1210300"/>
          </a:xfrm>
          <a:custGeom>
            <a:avLst/>
            <a:gdLst/>
            <a:ahLst/>
            <a:cxnLst/>
            <a:rect l="l" t="t" r="r" b="b"/>
            <a:pathLst>
              <a:path w="4141760" h="4377846">
                <a:moveTo>
                  <a:pt x="0" y="0"/>
                </a:moveTo>
                <a:lnTo>
                  <a:pt x="4141760" y="0"/>
                </a:lnTo>
                <a:lnTo>
                  <a:pt x="4141760" y="4377846"/>
                </a:lnTo>
                <a:lnTo>
                  <a:pt x="0" y="4377846"/>
                </a:lnTo>
                <a:close/>
              </a:path>
            </a:pathLst>
          </a:custGeom>
        </p:spPr>
      </p:pic>
      <p:sp>
        <p:nvSpPr>
          <p:cNvPr id="3" name="Content Placeholder 2">
            <a:extLst>
              <a:ext uri="{FF2B5EF4-FFF2-40B4-BE49-F238E27FC236}">
                <a16:creationId xmlns:a16="http://schemas.microsoft.com/office/drawing/2014/main" id="{C7A6287B-81FF-9C80-A318-0E041BF666EF}"/>
              </a:ext>
            </a:extLst>
          </p:cNvPr>
          <p:cNvSpPr>
            <a:spLocks noGrp="1"/>
          </p:cNvSpPr>
          <p:nvPr>
            <p:ph idx="1"/>
          </p:nvPr>
        </p:nvSpPr>
        <p:spPr>
          <a:xfrm>
            <a:off x="1588957" y="2113613"/>
            <a:ext cx="9755607" cy="4327819"/>
          </a:xfrm>
        </p:spPr>
        <p:txBody>
          <a:bodyPr>
            <a:normAutofit/>
          </a:bodyPr>
          <a:lstStyle/>
          <a:p>
            <a:pPr marL="0" marR="0" lvl="0" indent="0" algn="l" defTabSz="914400" rtl="0" eaLnBrk="1" fontAlgn="base" latinLnBrk="0" hangingPunct="1">
              <a:lnSpc>
                <a:spcPct val="150000"/>
              </a:lnSpc>
              <a:spcBef>
                <a:spcPts val="1000"/>
              </a:spcBef>
              <a:spcAft>
                <a:spcPct val="0"/>
              </a:spcAft>
              <a:buClrTx/>
              <a:buSzTx/>
              <a:buNone/>
              <a:tabLst/>
              <a:defRPr/>
            </a:pPr>
            <a:r>
              <a:rPr kumimoji="0" lang="en-CA" altLang="en-US" sz="3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1. Protection (prophylaxis from infection).</a:t>
            </a:r>
          </a:p>
          <a:p>
            <a:pPr marL="0" marR="0" lvl="0" indent="0" algn="l" defTabSz="914400" rtl="0" eaLnBrk="1" fontAlgn="base" latinLnBrk="0" hangingPunct="1">
              <a:lnSpc>
                <a:spcPct val="150000"/>
              </a:lnSpc>
              <a:spcBef>
                <a:spcPts val="1000"/>
              </a:spcBef>
              <a:spcAft>
                <a:spcPct val="0"/>
              </a:spcAft>
              <a:buClrTx/>
              <a:buSzTx/>
              <a:buNone/>
              <a:tabLst/>
              <a:defRPr/>
            </a:pPr>
            <a:r>
              <a:rPr lang="en-CA" sz="3200" b="1" dirty="0">
                <a:solidFill>
                  <a:prstClr val="black"/>
                </a:solidFill>
                <a:latin typeface="Times New Roman" panose="02020603050405020304" pitchFamily="18" charset="0"/>
                <a:cs typeface="Times New Roman" panose="02020603050405020304" pitchFamily="18" charset="0"/>
              </a:rPr>
              <a:t>2. </a:t>
            </a:r>
            <a:r>
              <a:rPr lang="en-US" sz="3200" b="1" dirty="0">
                <a:solidFill>
                  <a:prstClr val="black"/>
                </a:solidFill>
                <a:latin typeface="Times New Roman" panose="02020603050405020304" pitchFamily="18" charset="0"/>
                <a:cs typeface="Times New Roman" panose="02020603050405020304" pitchFamily="18" charset="0"/>
              </a:rPr>
              <a:t>Treatment of cases: </a:t>
            </a:r>
            <a:r>
              <a:rPr lang="en-US" sz="3200" dirty="0">
                <a:solidFill>
                  <a:prstClr val="black"/>
                </a:solidFill>
                <a:latin typeface="Times New Roman" panose="02020603050405020304" pitchFamily="18" charset="0"/>
                <a:cs typeface="Times New Roman" panose="02020603050405020304" pitchFamily="18" charset="0"/>
              </a:rPr>
              <a:t>mass treatment by Praziquantel.</a:t>
            </a:r>
          </a:p>
          <a:p>
            <a:pPr marL="0" marR="0" lvl="0" indent="0" algn="l" defTabSz="914400" rtl="0" eaLnBrk="1" fontAlgn="base" latinLnBrk="0" hangingPunct="1">
              <a:lnSpc>
                <a:spcPct val="150000"/>
              </a:lnSpc>
              <a:spcBef>
                <a:spcPts val="1000"/>
              </a:spcBef>
              <a:spcAft>
                <a:spcPct val="0"/>
              </a:spcAft>
              <a:buClrTx/>
              <a:buSzTx/>
              <a:buNone/>
              <a:tabLst/>
              <a:defRPr/>
            </a:pPr>
            <a:r>
              <a:rPr lang="en-US" sz="3200" b="1" dirty="0">
                <a:solidFill>
                  <a:prstClr val="black"/>
                </a:solidFill>
                <a:latin typeface="Times New Roman" panose="02020603050405020304" pitchFamily="18" charset="0"/>
                <a:cs typeface="Times New Roman" panose="02020603050405020304" pitchFamily="18" charset="0"/>
              </a:rPr>
              <a:t>3. Snail control</a:t>
            </a:r>
          </a:p>
          <a:p>
            <a:pPr marL="0" marR="0" lvl="0" indent="0" algn="l" defTabSz="914400" rtl="0" eaLnBrk="1" fontAlgn="base" latinLnBrk="0" hangingPunct="1">
              <a:lnSpc>
                <a:spcPct val="150000"/>
              </a:lnSpc>
              <a:spcBef>
                <a:spcPts val="1000"/>
              </a:spcBef>
              <a:spcAft>
                <a:spcPct val="0"/>
              </a:spcAft>
              <a:buClrTx/>
              <a:buSzTx/>
              <a:buNone/>
              <a:tabLst/>
              <a:defRPr/>
            </a:pPr>
            <a:endParaRPr lang="en-GB" sz="3200" dirty="0">
              <a:latin typeface="TimesNewRomanPSMT"/>
            </a:endParaRPr>
          </a:p>
        </p:txBody>
      </p:sp>
    </p:spTree>
    <p:extLst>
      <p:ext uri="{BB962C8B-B14F-4D97-AF65-F5344CB8AC3E}">
        <p14:creationId xmlns:p14="http://schemas.microsoft.com/office/powerpoint/2010/main" val="31315533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7F8D5-AE66-71E3-9E1C-D7556D8BE426}"/>
              </a:ext>
            </a:extLst>
          </p:cNvPr>
          <p:cNvSpPr>
            <a:spLocks noGrp="1"/>
          </p:cNvSpPr>
          <p:nvPr>
            <p:ph type="title"/>
          </p:nvPr>
        </p:nvSpPr>
        <p:spPr>
          <a:xfrm>
            <a:off x="838200" y="149901"/>
            <a:ext cx="10515600" cy="1031121"/>
          </a:xfrm>
        </p:spPr>
        <p:txBody>
          <a:bodyPr>
            <a:normAutofit/>
          </a:bodyPr>
          <a:lstStyle/>
          <a:p>
            <a:pPr marL="0" marR="0" lvl="0" indent="0" defTabSz="914400" rtl="0" eaLnBrk="1" fontAlgn="base" latinLnBrk="0" hangingPunct="1">
              <a:lnSpc>
                <a:spcPct val="150000"/>
              </a:lnSpc>
              <a:spcBef>
                <a:spcPts val="1000"/>
              </a:spcBef>
              <a:spcAft>
                <a:spcPct val="0"/>
              </a:spcAft>
              <a:tabLst/>
              <a:defRPr/>
            </a:pPr>
            <a:r>
              <a:rPr kumimoji="0" lang="en-CA" altLang="en-US" sz="3200" b="1" i="0" u="none" strike="noStrike" kern="1200" cap="none" spc="0" normalizeH="0" baseline="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1. Protection (prophylaxis from infection):</a:t>
            </a:r>
            <a:endParaRPr lang="en-US" dirty="0">
              <a:solidFill>
                <a:srgbClr val="C00000"/>
              </a:solidFill>
            </a:endParaRPr>
          </a:p>
        </p:txBody>
      </p:sp>
      <p:graphicFrame>
        <p:nvGraphicFramePr>
          <p:cNvPr id="4" name="Content Placeholder 3">
            <a:extLst>
              <a:ext uri="{FF2B5EF4-FFF2-40B4-BE49-F238E27FC236}">
                <a16:creationId xmlns:a16="http://schemas.microsoft.com/office/drawing/2014/main" id="{B063767D-0A21-64C6-4512-DC097D3B1D36}"/>
              </a:ext>
            </a:extLst>
          </p:cNvPr>
          <p:cNvGraphicFramePr>
            <a:graphicFrameLocks noGrp="1"/>
          </p:cNvGraphicFramePr>
          <p:nvPr>
            <p:ph idx="1"/>
            <p:extLst>
              <p:ext uri="{D42A27DB-BD31-4B8C-83A1-F6EECF244321}">
                <p14:modId xmlns:p14="http://schemas.microsoft.com/office/powerpoint/2010/main" val="2706270167"/>
              </p:ext>
            </p:extLst>
          </p:nvPr>
        </p:nvGraphicFramePr>
        <p:xfrm>
          <a:off x="542144" y="1152799"/>
          <a:ext cx="11107712" cy="5555300"/>
        </p:xfrm>
        <a:graphic>
          <a:graphicData uri="http://schemas.openxmlformats.org/drawingml/2006/table">
            <a:tbl>
              <a:tblPr firstRow="1" firstCol="1" bandRow="1"/>
              <a:tblGrid>
                <a:gridCol w="4595246">
                  <a:extLst>
                    <a:ext uri="{9D8B030D-6E8A-4147-A177-3AD203B41FA5}">
                      <a16:colId xmlns:a16="http://schemas.microsoft.com/office/drawing/2014/main" val="3742850510"/>
                    </a:ext>
                  </a:extLst>
                </a:gridCol>
                <a:gridCol w="6512466">
                  <a:extLst>
                    <a:ext uri="{9D8B030D-6E8A-4147-A177-3AD203B41FA5}">
                      <a16:colId xmlns:a16="http://schemas.microsoft.com/office/drawing/2014/main" val="743089611"/>
                    </a:ext>
                  </a:extLst>
                </a:gridCol>
              </a:tblGrid>
              <a:tr h="1898953">
                <a:tc>
                  <a:txBody>
                    <a:bodyPr/>
                    <a:lstStyle/>
                    <a:p>
                      <a:pPr marL="0" marR="16510" algn="just" rtl="0">
                        <a:lnSpc>
                          <a:spcPct val="107000"/>
                        </a:lnSpc>
                        <a:spcAft>
                          <a:spcPts val="600"/>
                        </a:spcAft>
                      </a:pPr>
                      <a:r>
                        <a:rPr lang="en-US" sz="2800" dirty="0">
                          <a:solidFill>
                            <a:srgbClr val="000000"/>
                          </a:solidFill>
                          <a:effectLst/>
                          <a:latin typeface="Calibri" panose="020F0502020204030204" pitchFamily="34" charset="0"/>
                          <a:ea typeface="Batang" panose="02030600000101010101" pitchFamily="18" charset="-127"/>
                          <a:cs typeface="Times New Roman" panose="02020603050405020304" pitchFamily="18" charset="0"/>
                        </a:rPr>
                        <a:t>A) Health education</a:t>
                      </a:r>
                      <a:endParaRPr lang="en-US" sz="2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marL="0" marR="16510" algn="just" rtl="0">
                        <a:lnSpc>
                          <a:spcPct val="107000"/>
                        </a:lnSpc>
                        <a:spcAft>
                          <a:spcPts val="800"/>
                        </a:spcAft>
                      </a:pPr>
                      <a:r>
                        <a:rPr lang="en-US" sz="2800">
                          <a:effectLst/>
                          <a:latin typeface="Calibri" panose="020F0502020204030204" pitchFamily="34" charset="0"/>
                          <a:ea typeface="Batang" panose="02030600000101010101" pitchFamily="18" charset="-127"/>
                          <a:cs typeface="Times New Roman" panose="02020603050405020304" pitchFamily="18" charset="0"/>
                        </a:rPr>
                        <a:t>-Should be directed mainly for school children. </a:t>
                      </a:r>
                      <a:endParaRPr lang="en-US" sz="2800">
                        <a:effectLst/>
                        <a:latin typeface="Calibri" panose="020F0502020204030204" pitchFamily="34" charset="0"/>
                        <a:ea typeface="Calibri" panose="020F0502020204030204" pitchFamily="34" charset="0"/>
                        <a:cs typeface="Arial" panose="020B0604020202020204" pitchFamily="34" charset="0"/>
                      </a:endParaRPr>
                    </a:p>
                    <a:p>
                      <a:pPr marL="0" marR="16510" algn="just" rtl="0">
                        <a:lnSpc>
                          <a:spcPct val="107000"/>
                        </a:lnSpc>
                        <a:spcAft>
                          <a:spcPts val="800"/>
                        </a:spcAft>
                      </a:pPr>
                      <a:r>
                        <a:rPr lang="en-US" sz="2800">
                          <a:effectLst/>
                          <a:latin typeface="Calibri" panose="020F0502020204030204" pitchFamily="34" charset="0"/>
                          <a:ea typeface="Batang" panose="02030600000101010101" pitchFamily="18" charset="-127"/>
                          <a:cs typeface="Times New Roman" panose="02020603050405020304" pitchFamily="18" charset="0"/>
                        </a:rPr>
                        <a:t>-Prevention of urination in or near water streams.</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1861238"/>
                  </a:ext>
                </a:extLst>
              </a:tr>
              <a:tr h="1419347">
                <a:tc>
                  <a:txBody>
                    <a:bodyPr/>
                    <a:lstStyle/>
                    <a:p>
                      <a:pPr marL="0" marR="16510" algn="just" rtl="0">
                        <a:lnSpc>
                          <a:spcPct val="107000"/>
                        </a:lnSpc>
                        <a:spcAft>
                          <a:spcPts val="600"/>
                        </a:spcAft>
                      </a:pPr>
                      <a:r>
                        <a:rPr lang="en-US" sz="2800" dirty="0">
                          <a:solidFill>
                            <a:srgbClr val="000000"/>
                          </a:solidFill>
                          <a:effectLst/>
                          <a:latin typeface="Calibri" panose="020F0502020204030204" pitchFamily="34" charset="0"/>
                          <a:ea typeface="Batang" panose="02030600000101010101" pitchFamily="18" charset="-127"/>
                          <a:cs typeface="Times New Roman" panose="02020603050405020304" pitchFamily="18" charset="0"/>
                        </a:rPr>
                        <a:t>B) Personal prophylaxis</a:t>
                      </a:r>
                      <a:endParaRPr lang="en-US" sz="2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marL="0" marR="16510" algn="just" rtl="0">
                        <a:lnSpc>
                          <a:spcPct val="107000"/>
                        </a:lnSpc>
                        <a:spcAft>
                          <a:spcPts val="600"/>
                        </a:spcAft>
                      </a:pPr>
                      <a:r>
                        <a:rPr lang="en-US" sz="2800" dirty="0">
                          <a:solidFill>
                            <a:srgbClr val="000000"/>
                          </a:solidFill>
                          <a:effectLst/>
                          <a:latin typeface="Calibri" panose="020F0502020204030204" pitchFamily="34" charset="0"/>
                          <a:ea typeface="Batang" panose="02030600000101010101" pitchFamily="18" charset="-127"/>
                          <a:cs typeface="Times New Roman" panose="02020603050405020304" pitchFamily="18" charset="0"/>
                        </a:rPr>
                        <a:t>By wearing boots and gloves, use of repellents e.g. dimethyl phthalate.</a:t>
                      </a:r>
                      <a:endParaRPr lang="en-US" sz="2800" dirty="0">
                        <a:effectLst/>
                        <a:latin typeface="Calibri" panose="020F0502020204030204" pitchFamily="34" charset="0"/>
                        <a:ea typeface="Calibri" panose="020F0502020204030204" pitchFamily="34" charset="0"/>
                        <a:cs typeface="Arial" panose="020B0604020202020204" pitchFamily="34" charset="0"/>
                      </a:endParaRPr>
                    </a:p>
                    <a:p>
                      <a:pPr marL="0" marR="16510" algn="just" rtl="0">
                        <a:lnSpc>
                          <a:spcPct val="107000"/>
                        </a:lnSpc>
                        <a:spcAft>
                          <a:spcPts val="600"/>
                        </a:spcAft>
                      </a:pPr>
                      <a:r>
                        <a:rPr lang="en-US" sz="2800" dirty="0">
                          <a:effectLst/>
                          <a:latin typeface="Calibri" panose="020F0502020204030204" pitchFamily="34" charset="0"/>
                          <a:ea typeface="Batang" panose="02030600000101010101" pitchFamily="18" charset="-127"/>
                          <a:cs typeface="Times New Roman" panose="02020603050405020304" pitchFamily="18" charset="0"/>
                        </a:rPr>
                        <a:t> </a:t>
                      </a:r>
                      <a:endParaRPr lang="en-US" sz="2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7450878"/>
                  </a:ext>
                </a:extLst>
              </a:tr>
              <a:tr h="417593">
                <a:tc gridSpan="2">
                  <a:txBody>
                    <a:bodyPr/>
                    <a:lstStyle/>
                    <a:p>
                      <a:pPr marL="0" marR="16510" algn="just" rtl="0">
                        <a:lnSpc>
                          <a:spcPct val="107000"/>
                        </a:lnSpc>
                        <a:spcAft>
                          <a:spcPts val="600"/>
                        </a:spcAft>
                      </a:pPr>
                      <a:r>
                        <a:rPr lang="en-US" sz="2800" dirty="0">
                          <a:solidFill>
                            <a:srgbClr val="000000"/>
                          </a:solidFill>
                          <a:effectLst/>
                          <a:latin typeface="Calibri" panose="020F0502020204030204" pitchFamily="34" charset="0"/>
                          <a:ea typeface="Batang" panose="02030600000101010101" pitchFamily="18" charset="-127"/>
                          <a:cs typeface="Times New Roman" panose="02020603050405020304" pitchFamily="18" charset="0"/>
                        </a:rPr>
                        <a:t>C) Quick and thorough drying of exposed wet skin</a:t>
                      </a:r>
                      <a:endParaRPr lang="en-US" sz="2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8FDDF"/>
                    </a:solidFill>
                  </a:tcPr>
                </a:tc>
                <a:tc hMerge="1">
                  <a:txBody>
                    <a:bodyPr/>
                    <a:lstStyle/>
                    <a:p>
                      <a:endParaRPr lang="en-US"/>
                    </a:p>
                  </a:txBody>
                  <a:tcPr/>
                </a:tc>
                <a:extLst>
                  <a:ext uri="{0D108BD9-81ED-4DB2-BD59-A6C34878D82A}">
                    <a16:rowId xmlns:a16="http://schemas.microsoft.com/office/drawing/2014/main" val="1553218482"/>
                  </a:ext>
                </a:extLst>
              </a:tr>
              <a:tr h="417593">
                <a:tc gridSpan="2">
                  <a:txBody>
                    <a:bodyPr/>
                    <a:lstStyle/>
                    <a:p>
                      <a:pPr marL="0" marR="16510" algn="just" rtl="0">
                        <a:lnSpc>
                          <a:spcPct val="107000"/>
                        </a:lnSpc>
                        <a:spcAft>
                          <a:spcPts val="600"/>
                        </a:spcAft>
                      </a:pPr>
                      <a:r>
                        <a:rPr lang="en-US" sz="2800" dirty="0">
                          <a:solidFill>
                            <a:srgbClr val="000000"/>
                          </a:solidFill>
                          <a:effectLst/>
                          <a:latin typeface="Calibri" panose="020F0502020204030204" pitchFamily="34" charset="0"/>
                          <a:ea typeface="Batang" panose="02030600000101010101" pitchFamily="18" charset="-127"/>
                          <a:cs typeface="Times New Roman" panose="02020603050405020304" pitchFamily="18" charset="0"/>
                        </a:rPr>
                        <a:t>D) Pure water supply and sanitary disposal of excreta</a:t>
                      </a:r>
                      <a:endParaRPr lang="en-US" sz="2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hMerge="1">
                  <a:txBody>
                    <a:bodyPr/>
                    <a:lstStyle/>
                    <a:p>
                      <a:endParaRPr lang="en-US"/>
                    </a:p>
                  </a:txBody>
                  <a:tcPr/>
                </a:tc>
                <a:extLst>
                  <a:ext uri="{0D108BD9-81ED-4DB2-BD59-A6C34878D82A}">
                    <a16:rowId xmlns:a16="http://schemas.microsoft.com/office/drawing/2014/main" val="277608626"/>
                  </a:ext>
                </a:extLst>
              </a:tr>
              <a:tr h="1310429">
                <a:tc>
                  <a:txBody>
                    <a:bodyPr/>
                    <a:lstStyle/>
                    <a:p>
                      <a:pPr marL="0" marR="16510" algn="just" rtl="0">
                        <a:lnSpc>
                          <a:spcPct val="107000"/>
                        </a:lnSpc>
                        <a:spcAft>
                          <a:spcPts val="600"/>
                        </a:spcAft>
                      </a:pPr>
                      <a:r>
                        <a:rPr lang="en-US" sz="2800">
                          <a:solidFill>
                            <a:srgbClr val="000000"/>
                          </a:solidFill>
                          <a:effectLst/>
                          <a:latin typeface="Calibri" panose="020F0502020204030204" pitchFamily="34" charset="0"/>
                          <a:ea typeface="Batang" panose="02030600000101010101" pitchFamily="18" charset="-127"/>
                          <a:cs typeface="Times New Roman" panose="02020603050405020304" pitchFamily="18" charset="0"/>
                        </a:rPr>
                        <a:t>E) Treatment of canals water to become safe</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16510" algn="just" rtl="0">
                        <a:lnSpc>
                          <a:spcPct val="107000"/>
                        </a:lnSpc>
                        <a:spcAft>
                          <a:spcPts val="600"/>
                        </a:spcAft>
                      </a:pPr>
                      <a:r>
                        <a:rPr lang="en-US" sz="2800" dirty="0">
                          <a:solidFill>
                            <a:srgbClr val="000000"/>
                          </a:solidFill>
                          <a:effectLst/>
                          <a:latin typeface="Calibri" panose="020F0502020204030204" pitchFamily="34" charset="0"/>
                          <a:ea typeface="Batang" panose="02030600000101010101" pitchFamily="18" charset="-127"/>
                          <a:cs typeface="Times New Roman" panose="02020603050405020304" pitchFamily="18" charset="0"/>
                        </a:rPr>
                        <a:t>e.g. storage more than 48 hours, boiling or addition of chemicals like chlorine to render it free from living cercariae.</a:t>
                      </a:r>
                      <a:endParaRPr lang="en-US" sz="2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97766282"/>
                  </a:ext>
                </a:extLst>
              </a:tr>
            </a:tbl>
          </a:graphicData>
        </a:graphic>
      </p:graphicFrame>
    </p:spTree>
    <p:extLst>
      <p:ext uri="{BB962C8B-B14F-4D97-AF65-F5344CB8AC3E}">
        <p14:creationId xmlns:p14="http://schemas.microsoft.com/office/powerpoint/2010/main" val="40195330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6EE29-5614-A5F1-323C-A623135BC5AC}"/>
              </a:ext>
            </a:extLst>
          </p:cNvPr>
          <p:cNvSpPr>
            <a:spLocks noGrp="1"/>
          </p:cNvSpPr>
          <p:nvPr>
            <p:ph type="title"/>
          </p:nvPr>
        </p:nvSpPr>
        <p:spPr/>
        <p:txBody>
          <a:bodyPr/>
          <a:lstStyle/>
          <a:p>
            <a:endParaRPr lang="en-US"/>
          </a:p>
        </p:txBody>
      </p:sp>
      <p:pic>
        <p:nvPicPr>
          <p:cNvPr id="5" name="Content Placeholder 4" descr="A thank you card with flowers&#10;&#10;Description automatically generated">
            <a:extLst>
              <a:ext uri="{FF2B5EF4-FFF2-40B4-BE49-F238E27FC236}">
                <a16:creationId xmlns:a16="http://schemas.microsoft.com/office/drawing/2014/main" id="{15E9F603-1251-CED1-F487-18BFBF40E25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83543" y="0"/>
            <a:ext cx="9594384" cy="6852896"/>
          </a:xfrm>
        </p:spPr>
      </p:pic>
    </p:spTree>
    <p:extLst>
      <p:ext uri="{BB962C8B-B14F-4D97-AF65-F5344CB8AC3E}">
        <p14:creationId xmlns:p14="http://schemas.microsoft.com/office/powerpoint/2010/main" val="2521409118"/>
      </p:ext>
    </p:extLst>
  </p:cSld>
  <p:clrMapOvr>
    <a:masterClrMapping/>
  </p:clrMapOvr>
</p:sld>
</file>

<file path=ppt/theme/theme1.xml><?xml version="1.0" encoding="utf-8"?>
<a:theme xmlns:a="http://schemas.openxmlformats.org/drawingml/2006/main" name="Office 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1006</TotalTime>
  <Words>1396</Words>
  <Application>Microsoft Office PowerPoint</Application>
  <PresentationFormat>Widescreen</PresentationFormat>
  <Paragraphs>150</Paragraphs>
  <Slides>31</Slides>
  <Notes>0</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31</vt:i4>
      </vt:variant>
    </vt:vector>
  </HeadingPairs>
  <TitlesOfParts>
    <vt:vector size="43" baseType="lpstr">
      <vt:lpstr>Meiryo</vt:lpstr>
      <vt:lpstr>Aptos</vt:lpstr>
      <vt:lpstr>Aptos Display</vt:lpstr>
      <vt:lpstr>Arial</vt:lpstr>
      <vt:lpstr>Calibri</vt:lpstr>
      <vt:lpstr>Calibri Light</vt:lpstr>
      <vt:lpstr>Times New Roman</vt:lpstr>
      <vt:lpstr>TimesNewRomanPSMT</vt:lpstr>
      <vt:lpstr>Wingdings</vt:lpstr>
      <vt:lpstr>Office Theme</vt:lpstr>
      <vt:lpstr>1_Office Theme</vt:lpstr>
      <vt:lpstr>2_Office Theme</vt:lpstr>
      <vt:lpstr>Schistosoma haematobium</vt:lpstr>
      <vt:lpstr>PowerPoint Presentation</vt:lpstr>
      <vt:lpstr>Geographical distribution: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Mode of infection</vt:lpstr>
      <vt:lpstr>Pathogenicity and clinical picture</vt:lpstr>
      <vt:lpstr>Pathogenicity and clinical picture</vt:lpstr>
      <vt:lpstr>PowerPoint Presentation</vt:lpstr>
      <vt:lpstr>PowerPoint Presentation</vt:lpstr>
      <vt:lpstr>PowerPoint Presentation</vt:lpstr>
      <vt:lpstr>Granuloma</vt:lpstr>
      <vt:lpstr>PowerPoint Presentation</vt:lpstr>
      <vt:lpstr>PowerPoint Presentation</vt:lpstr>
      <vt:lpstr>Diagnosis:</vt:lpstr>
      <vt:lpstr>PowerPoint Presentation</vt:lpstr>
      <vt:lpstr>PowerPoint Presentation</vt:lpstr>
      <vt:lpstr>PowerPoint Presentation</vt:lpstr>
      <vt:lpstr>PowerPoint Presentation</vt:lpstr>
      <vt:lpstr>Treatment of Schistosomiasis:</vt:lpstr>
      <vt:lpstr>Prevention and control:</vt:lpstr>
      <vt:lpstr>1. Protection (prophylaxis from infection):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Ayat abdelaziz abdelrahman</dc:creator>
  <cp:lastModifiedBy>Ayat abdelaziz abdelrahman</cp:lastModifiedBy>
  <cp:revision>14</cp:revision>
  <dcterms:created xsi:type="dcterms:W3CDTF">2024-11-24T17:39:50Z</dcterms:created>
  <dcterms:modified xsi:type="dcterms:W3CDTF">2024-11-25T19:29:52Z</dcterms:modified>
</cp:coreProperties>
</file>