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77" r:id="rId3"/>
    <p:sldId id="256" r:id="rId4"/>
    <p:sldId id="257" r:id="rId5"/>
    <p:sldId id="264" r:id="rId6"/>
    <p:sldId id="258" r:id="rId7"/>
    <p:sldId id="261" r:id="rId8"/>
    <p:sldId id="259" r:id="rId9"/>
    <p:sldId id="265" r:id="rId10"/>
    <p:sldId id="266" r:id="rId11"/>
    <p:sldId id="267" r:id="rId12"/>
    <p:sldId id="260" r:id="rId13"/>
    <p:sldId id="262" r:id="rId14"/>
    <p:sldId id="263" r:id="rId15"/>
    <p:sldId id="268" r:id="rId16"/>
    <p:sldId id="269" r:id="rId17"/>
    <p:sldId id="270" r:id="rId18"/>
    <p:sldId id="271" r:id="rId19"/>
    <p:sldId id="272" r:id="rId20"/>
    <p:sldId id="275" r:id="rId21"/>
    <p:sldId id="273" r:id="rId22"/>
    <p:sldId id="278" r:id="rId23"/>
    <p:sldId id="279" r:id="rId24"/>
    <p:sldId id="274" r:id="rId25"/>
    <p:sldId id="281" r:id="rId26"/>
    <p:sldId id="285" r:id="rId27"/>
    <p:sldId id="280" r:id="rId28"/>
    <p:sldId id="286" r:id="rId29"/>
    <p:sldId id="282" r:id="rId30"/>
    <p:sldId id="283" r:id="rId31"/>
    <p:sldId id="284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68F90-D7C1-3835-A222-376046BC6C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2D10BD-F0B0-FCCA-F0F5-B08D04D896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A2859-B224-8BBF-9034-314A53D9D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236AC-7C2E-4F27-9083-997BA99AD32E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90807-21CE-1E8B-C372-49D21EA16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5A5E6-6930-E1D8-08FF-35E4DAC54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D87A-764D-4EE0-BBD0-E4E449C6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927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0808E-B506-95D1-39FE-319CCF6D1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303AD-2803-01E4-964C-FF0225746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4AF7A-ABCD-FD21-A5AC-3733F9446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236AC-7C2E-4F27-9083-997BA99AD32E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0EE21-D192-3082-802D-6C483B04B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1B77E-254C-1180-1835-532714B65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D87A-764D-4EE0-BBD0-E4E449C6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150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01A13-0184-7C65-2530-5D26A2006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4F24A-78F8-56B6-ED67-E7CB73985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54B0A-0547-DFE2-0C98-881163DDF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236AC-7C2E-4F27-9083-997BA99AD32E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5E914-968E-6AFC-4F02-5BF60EB0F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17D103-52EF-6532-9B0B-9E851FC1E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D87A-764D-4EE0-BBD0-E4E449C6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85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2C7B3-A359-20C1-51C8-5D8C28A59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D63A7-20EC-73CB-832B-91684426A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FB5539-6FCD-9FB9-95B8-F574C5627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EA6DE2-3835-B75D-10FF-3A4DCA327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236AC-7C2E-4F27-9083-997BA99AD32E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FA8DCF-E714-4A4E-1814-FA311F30E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A0095C-374D-715F-8DED-8ABDC8AE7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D87A-764D-4EE0-BBD0-E4E449C6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030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98B6F-F319-2789-6139-50AB53610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EE6881-C835-9A05-8E63-AB4C239700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759F8C-9874-8498-35B8-3254C5CB2E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2996C7-9F3F-7025-D342-29B92FE25C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294083-68C2-C51C-DE2B-85D574A0E7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FEB62A-F2CB-CCC0-1B3B-BE23BEA01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236AC-7C2E-4F27-9083-997BA99AD32E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803546-1B99-193E-BFDB-11873120A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175A3A-4805-D305-87CD-22C1F346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D87A-764D-4EE0-BBD0-E4E449C6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140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73B6F-501A-55BA-2C68-DE091A69B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063B2F-40D2-4432-8639-BAE6F9E2A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236AC-7C2E-4F27-9083-997BA99AD32E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E9D831-BCC2-89B3-5891-BE9A3FA63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518131-DC40-805A-FBBC-3279E2902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D87A-764D-4EE0-BBD0-E4E449C6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367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3CB4F0-5E30-C9B4-2F4C-CEDFAF3A6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236AC-7C2E-4F27-9083-997BA99AD32E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42E1FB-116E-64AD-6AEF-4247D742C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414CBD-ED5B-46C9-5001-0366EE3FB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D87A-764D-4EE0-BBD0-E4E449C6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699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86679-96CE-EB65-F887-C1D04BAEF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9D7E2C-1B47-CF13-085A-31C804283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A8DF2-8FD4-0E08-4865-7A2BE18409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02267A-B496-1F80-8975-C9C6F49BF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236AC-7C2E-4F27-9083-997BA99AD32E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22715C-A640-B08A-84B6-F04471144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402D16-CCD3-91FD-15F4-E0D2F6627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D87A-764D-4EE0-BBD0-E4E449C6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78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C7D87-89E3-2A75-97D2-667A5C97B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0EEDAB-41DE-8333-09B0-76C5860315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3AADDF-113B-62B6-7095-C9EC927B62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8D3435-C68C-B0FB-BFE6-85BEDB04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236AC-7C2E-4F27-9083-997BA99AD32E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2C7C4-DE36-360F-D6AA-FD5C525DF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61DC0A-462D-16D7-DF00-A7D193015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D87A-764D-4EE0-BBD0-E4E449C6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835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F1477-8A13-051A-546D-E165B0F04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BDB7E6-8481-73D1-8431-4F3EBCFA83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7FD26-FD78-BD66-FA04-BBCC31E29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236AC-7C2E-4F27-9083-997BA99AD32E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AB569-204F-AFD6-F1FD-9C788E509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61698-379A-9318-6268-4E19CD0DB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D87A-764D-4EE0-BBD0-E4E449C6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141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F0AB31-B5D3-6F1C-F1F9-8D92E9F793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8D3826-ED18-2D75-777D-4D321EDDC6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1B2329-69A2-91D3-429D-EBB54E19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236AC-7C2E-4F27-9083-997BA99AD32E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47724-0953-1448-76CB-CA83E217E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A7D035-5625-A58D-30B3-BE3F73E1D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D87A-764D-4EE0-BBD0-E4E449C6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104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5DAEFA-F063-2705-3224-3CD02358C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64AED9-2BA9-BE58-F99B-0A3E4AF98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55F22-2621-960F-8B2F-6EECC9CC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A236AC-7C2E-4F27-9083-997BA99AD32E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8B70F-A627-3602-67A6-8D2CE3F156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DD5BD-638C-641D-4905-A19607DFDC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72D87A-764D-4EE0-BBD0-E4E449C6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65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5EF22-665D-03BE-FA0E-66AD691E4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4140E-09C2-79D6-CDC8-19E6A800BC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b="1" dirty="0">
                <a:ln w="13462">
                  <a:solidFill>
                    <a:srgbClr val="C0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Parasitic lung lesions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643A37-CB2F-005D-37D9-086A73C99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22294"/>
            <a:ext cx="9144000" cy="1135505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Dr. Ayat Abdelaziz</a:t>
            </a:r>
          </a:p>
        </p:txBody>
      </p:sp>
    </p:spTree>
    <p:extLst>
      <p:ext uri="{BB962C8B-B14F-4D97-AF65-F5344CB8AC3E}">
        <p14:creationId xmlns:p14="http://schemas.microsoft.com/office/powerpoint/2010/main" val="1400171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0A5CD-F16E-9BBF-0BD1-15AA4E5C3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6AF26-7A37-DA77-E645-BE4CCDB73B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/>
              <a:t>1. Hydatid disease                    </a:t>
            </a:r>
            <a:r>
              <a:rPr lang="en-US" i="1" dirty="0"/>
              <a:t>Echinococcus </a:t>
            </a:r>
            <a:r>
              <a:rPr lang="en-US" i="1" dirty="0" err="1"/>
              <a:t>granulosus</a:t>
            </a:r>
            <a:endParaRPr lang="en-US" i="1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2. Amoebiasis                      </a:t>
            </a:r>
            <a:r>
              <a:rPr lang="en-US" i="1" dirty="0" err="1"/>
              <a:t>Entamobae</a:t>
            </a:r>
            <a:r>
              <a:rPr lang="en-US" i="1" dirty="0"/>
              <a:t> histolytica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A9F7F48C-AB40-3CDE-3B87-B94897477BED}"/>
              </a:ext>
            </a:extLst>
          </p:cNvPr>
          <p:cNvSpPr/>
          <p:nvPr/>
        </p:nvSpPr>
        <p:spPr>
          <a:xfrm>
            <a:off x="4032353" y="2121994"/>
            <a:ext cx="978408" cy="34969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72651FD3-44D7-9C6E-AE25-7B242DAF17C8}"/>
              </a:ext>
            </a:extLst>
          </p:cNvPr>
          <p:cNvSpPr/>
          <p:nvPr/>
        </p:nvSpPr>
        <p:spPr>
          <a:xfrm>
            <a:off x="3423228" y="2868068"/>
            <a:ext cx="978408" cy="34969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759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79FAB-7B19-7B7B-16B4-15E0DF55BF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b="1" dirty="0">
                <a:ln w="13462">
                  <a:solidFill>
                    <a:srgbClr val="C0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Hydatid disease</a:t>
            </a:r>
            <a:br>
              <a:rPr lang="en-US" b="1" dirty="0">
                <a:ln w="13462">
                  <a:solidFill>
                    <a:srgbClr val="C0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</a:br>
            <a:r>
              <a:rPr lang="en-US" b="1" dirty="0">
                <a:ln w="13462">
                  <a:solidFill>
                    <a:srgbClr val="C0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(</a:t>
            </a:r>
            <a:r>
              <a:rPr lang="en-US" b="1" dirty="0" err="1">
                <a:ln w="13462">
                  <a:solidFill>
                    <a:srgbClr val="C0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Hydatidosis</a:t>
            </a:r>
            <a:r>
              <a:rPr lang="en-US" b="1" dirty="0">
                <a:ln w="13462">
                  <a:solidFill>
                    <a:srgbClr val="C0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, Echinococcosis)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E2103E-A204-C1DC-095A-56DC94840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22294"/>
            <a:ext cx="9144000" cy="1135505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Dr. Ayat Abdelaziz</a:t>
            </a:r>
          </a:p>
        </p:txBody>
      </p:sp>
    </p:spTree>
    <p:extLst>
      <p:ext uri="{BB962C8B-B14F-4D97-AF65-F5344CB8AC3E}">
        <p14:creationId xmlns:p14="http://schemas.microsoft.com/office/powerpoint/2010/main" val="643749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64C23-748D-5AC9-3221-95CCDD51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520E7-ECF2-197B-AB93-0A439DFD8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C00000"/>
                </a:solidFill>
              </a:rPr>
              <a:t>Definition: </a:t>
            </a:r>
            <a:r>
              <a:rPr lang="en-US" sz="3600" dirty="0"/>
              <a:t>it is the presence of hydatid cyst, larval stage of </a:t>
            </a:r>
            <a:r>
              <a:rPr lang="en-US" sz="3600" i="1" dirty="0"/>
              <a:t>Echinococcus </a:t>
            </a:r>
            <a:r>
              <a:rPr lang="en-US" sz="3600" i="1" dirty="0" err="1"/>
              <a:t>granulosus</a:t>
            </a:r>
            <a:r>
              <a:rPr lang="en-US" sz="3600" i="1" dirty="0"/>
              <a:t> </a:t>
            </a:r>
            <a:r>
              <a:rPr lang="en-US" sz="3600" dirty="0"/>
              <a:t>in the human tissues. 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The liver is the commonest organ affected (70%) followed by the lungs (20%), then the brain and other organs (10%). </a:t>
            </a:r>
          </a:p>
        </p:txBody>
      </p:sp>
    </p:spTree>
    <p:extLst>
      <p:ext uri="{BB962C8B-B14F-4D97-AF65-F5344CB8AC3E}">
        <p14:creationId xmlns:p14="http://schemas.microsoft.com/office/powerpoint/2010/main" val="1225663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7B814-F74C-C3C2-94BB-211BF6722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76A53-B391-70F7-5721-AEDA06B06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3593"/>
            <a:ext cx="10515600" cy="4033370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C00000"/>
                </a:solidFill>
              </a:rPr>
              <a:t>Geographical distribution: </a:t>
            </a:r>
            <a:r>
              <a:rPr lang="en-US" sz="3600" dirty="0"/>
              <a:t>cosmopolitan, more in cattle raising countries.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055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D9E72-7FD8-934F-3340-4063E570E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9784"/>
            <a:ext cx="10515600" cy="625089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C00000"/>
                </a:solidFill>
              </a:rPr>
              <a:t>Morphology: 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70C0"/>
                </a:solidFill>
              </a:rPr>
              <a:t>1. Adult: </a:t>
            </a:r>
          </a:p>
          <a:p>
            <a:pPr marL="0" indent="0">
              <a:buNone/>
            </a:pPr>
            <a:r>
              <a:rPr lang="en-US" sz="3600" dirty="0"/>
              <a:t>- </a:t>
            </a:r>
            <a:r>
              <a:rPr lang="en-US" sz="3600" b="1" i="1" dirty="0"/>
              <a:t>Size: </a:t>
            </a:r>
            <a:r>
              <a:rPr lang="en-US" dirty="0">
                <a:solidFill>
                  <a:prstClr val="black"/>
                </a:solidFill>
                <a:latin typeface="Aptos" panose="02110004020202020204"/>
              </a:rPr>
              <a:t>about 5 mm. </a:t>
            </a:r>
          </a:p>
          <a:p>
            <a:pPr marL="0" indent="0">
              <a:buNone/>
            </a:pPr>
            <a:r>
              <a:rPr lang="en-US" sz="3600" dirty="0"/>
              <a:t>- </a:t>
            </a:r>
            <a:r>
              <a:rPr lang="en-US" sz="3600" b="1" i="1" dirty="0"/>
              <a:t>Scolex:</a:t>
            </a:r>
            <a:r>
              <a:rPr lang="en-US" sz="3600" dirty="0"/>
              <a:t> </a:t>
            </a:r>
            <a:r>
              <a:rPr lang="en-US" dirty="0">
                <a:solidFill>
                  <a:prstClr val="black"/>
                </a:solidFill>
                <a:latin typeface="Aptos" panose="02110004020202020204"/>
              </a:rPr>
              <a:t>globular with 4 suckers and double crown of hooks </a:t>
            </a:r>
            <a:r>
              <a:rPr lang="en-US" sz="3600" b="1" dirty="0">
                <a:solidFill>
                  <a:srgbClr val="0070C0"/>
                </a:solidFill>
              </a:rPr>
              <a:t>(similar to </a:t>
            </a:r>
            <a:r>
              <a:rPr lang="en-US" sz="3600" b="1" i="1" dirty="0">
                <a:solidFill>
                  <a:srgbClr val="0070C0"/>
                </a:solidFill>
              </a:rPr>
              <a:t>T. </a:t>
            </a:r>
            <a:r>
              <a:rPr lang="en-US" sz="3600" b="1" i="1" dirty="0" err="1">
                <a:solidFill>
                  <a:srgbClr val="0070C0"/>
                </a:solidFill>
              </a:rPr>
              <a:t>solium</a:t>
            </a:r>
            <a:r>
              <a:rPr lang="en-US" sz="3600" b="1" dirty="0">
                <a:solidFill>
                  <a:srgbClr val="0070C0"/>
                </a:solidFill>
              </a:rPr>
              <a:t>). </a:t>
            </a:r>
          </a:p>
          <a:p>
            <a:pPr>
              <a:buFontTx/>
              <a:buChar char="-"/>
            </a:pPr>
            <a:r>
              <a:rPr lang="en-US" sz="3600" b="1" i="1" dirty="0"/>
              <a:t>Strobila: </a:t>
            </a:r>
            <a:r>
              <a:rPr lang="en-US" dirty="0">
                <a:solidFill>
                  <a:prstClr val="black"/>
                </a:solidFill>
                <a:latin typeface="Aptos" panose="02110004020202020204"/>
              </a:rPr>
              <a:t>composed of 3 segments, one immature,   one   mature   and   one gravid.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Mature segment: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longer than broad. Reproductive organs as Taenia.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 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Gravid segment: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 1/2 length of the worm, longer than broad. The uterus develops lateral pouches which are full of eggs. </a:t>
            </a:r>
            <a:endParaRPr lang="en-US" sz="36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F59BF1-94EC-7A22-6F92-795064651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718" y="119921"/>
            <a:ext cx="1904351" cy="223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168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1896F-DC43-99CD-139E-27295CCF1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507AF0A-2848-2900-5DAE-9095D1918D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45"/>
          <a:stretch/>
        </p:blipFill>
        <p:spPr bwMode="auto">
          <a:xfrm>
            <a:off x="329785" y="365125"/>
            <a:ext cx="6154246" cy="47046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A diagram of a purple egg&#10;&#10;Description automatically generated with medium confidence">
            <a:extLst>
              <a:ext uri="{FF2B5EF4-FFF2-40B4-BE49-F238E27FC236}">
                <a16:creationId xmlns:a16="http://schemas.microsoft.com/office/drawing/2014/main" id="{5707427B-D29E-B59B-92A1-872335EEAC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031" y="2065117"/>
            <a:ext cx="5526998" cy="430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82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1E7A4-B01C-2BDF-A21F-C0B24E85B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913" y="404735"/>
            <a:ext cx="10784174" cy="58022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0070C0"/>
                </a:solidFill>
              </a:rPr>
              <a:t>2. Egg: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similar to 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T. </a:t>
            </a:r>
            <a:r>
              <a:rPr kumimoji="0" lang="en-US" sz="3600" b="1" i="1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solium</a:t>
            </a:r>
            <a:endParaRPr lang="en-US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US" sz="3600" b="1" i="1" dirty="0"/>
              <a:t>- Size:  </a:t>
            </a:r>
            <a:r>
              <a:rPr lang="en-US" dirty="0"/>
              <a:t>30-40 µ </a:t>
            </a:r>
          </a:p>
          <a:p>
            <a:pPr marL="0" indent="0">
              <a:buNone/>
            </a:pPr>
            <a:r>
              <a:rPr lang="en-US" sz="3600" b="1" i="1" dirty="0"/>
              <a:t>- Shape: </a:t>
            </a:r>
            <a:r>
              <a:rPr lang="en-US" dirty="0"/>
              <a:t>spheroid. </a:t>
            </a:r>
          </a:p>
          <a:p>
            <a:pPr marL="0" indent="0">
              <a:buNone/>
            </a:pPr>
            <a:r>
              <a:rPr lang="en-US" sz="3600" b="1" i="1" dirty="0"/>
              <a:t>- Shell: </a:t>
            </a:r>
            <a:r>
              <a:rPr lang="en-US" dirty="0"/>
              <a:t>thick radially striated </a:t>
            </a:r>
            <a:r>
              <a:rPr lang="en-US" dirty="0" err="1"/>
              <a:t>embryophore</a:t>
            </a:r>
            <a:r>
              <a:rPr lang="en-US" dirty="0"/>
              <a:t>  </a:t>
            </a:r>
          </a:p>
          <a:p>
            <a:pPr marL="0" indent="0">
              <a:buNone/>
            </a:pPr>
            <a:r>
              <a:rPr lang="en-US" sz="3600" b="1" i="1" dirty="0"/>
              <a:t>- </a:t>
            </a:r>
            <a:r>
              <a:rPr lang="en-US" sz="3600" b="1" i="1" dirty="0" err="1"/>
              <a:t>Colour</a:t>
            </a:r>
            <a:r>
              <a:rPr lang="en-US" sz="3600" b="1" i="1" dirty="0"/>
              <a:t>: </a:t>
            </a:r>
            <a:r>
              <a:rPr lang="en-US" dirty="0"/>
              <a:t>yellowish-brown. </a:t>
            </a:r>
          </a:p>
          <a:p>
            <a:pPr marL="0" indent="0">
              <a:buNone/>
            </a:pPr>
            <a:r>
              <a:rPr lang="en-US" sz="3600" b="1" i="1" dirty="0"/>
              <a:t>- Contents: </a:t>
            </a:r>
            <a:r>
              <a:rPr lang="en-US" dirty="0"/>
              <a:t>hexacanth embryo (</a:t>
            </a:r>
            <a:r>
              <a:rPr lang="en-US" dirty="0" err="1"/>
              <a:t>onchosphere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sz="36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0070C0"/>
                </a:solidFill>
              </a:rPr>
              <a:t>3. Hydatid cyst:</a:t>
            </a:r>
            <a:r>
              <a:rPr lang="en-US" dirty="0"/>
              <a:t> a complex cyst composed of daughter cyst inside and may be outside the mother cyst and contains several </a:t>
            </a:r>
            <a:r>
              <a:rPr lang="en-US" dirty="0" err="1"/>
              <a:t>scolices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close-up of an egg&#10;&#10;Description automatically generated">
            <a:extLst>
              <a:ext uri="{FF2B5EF4-FFF2-40B4-BE49-F238E27FC236}">
                <a16:creationId xmlns:a16="http://schemas.microsoft.com/office/drawing/2014/main" id="{404327F3-87CB-2867-EA41-0412629AF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816" y="110370"/>
            <a:ext cx="3588271" cy="358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606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D99F-9C27-7378-A972-161777417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59567"/>
            <a:ext cx="10869118" cy="55173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0070C0"/>
                </a:solidFill>
              </a:rPr>
              <a:t>Unilocular hydatid cyst: </a:t>
            </a:r>
            <a:r>
              <a:rPr lang="en-US" dirty="0"/>
              <a:t>it is the larval stage of </a:t>
            </a:r>
            <a:r>
              <a:rPr lang="en-US" i="1" dirty="0"/>
              <a:t>E. </a:t>
            </a:r>
            <a:r>
              <a:rPr lang="en-US" i="1" dirty="0" err="1"/>
              <a:t>granulosus</a:t>
            </a:r>
            <a:r>
              <a:rPr lang="en-US" i="1" dirty="0"/>
              <a:t>. </a:t>
            </a:r>
          </a:p>
          <a:p>
            <a:pPr marL="0" indent="0">
              <a:buNone/>
            </a:pPr>
            <a:r>
              <a:rPr lang="en-US" sz="3600" b="1" i="1" dirty="0"/>
              <a:t>- Size: </a:t>
            </a:r>
            <a:r>
              <a:rPr lang="en-US" dirty="0"/>
              <a:t>1-10 cm. </a:t>
            </a:r>
          </a:p>
          <a:p>
            <a:pPr marL="0" indent="0">
              <a:buNone/>
            </a:pPr>
            <a:r>
              <a:rPr lang="en-US" sz="3600" b="1" i="1" dirty="0"/>
              <a:t>- Shape:  </a:t>
            </a:r>
            <a:r>
              <a:rPr lang="en-US" dirty="0"/>
              <a:t>spherical enclosed in a fibrous capsule produced by the host.  </a:t>
            </a:r>
          </a:p>
          <a:p>
            <a:pPr marL="0" indent="0">
              <a:buNone/>
            </a:pPr>
            <a:r>
              <a:rPr lang="en-US" sz="3600" b="1" i="1" dirty="0"/>
              <a:t>- The wall </a:t>
            </a:r>
            <a:r>
              <a:rPr lang="en-US" dirty="0"/>
              <a:t>of the cyst has 2 layers:   </a:t>
            </a:r>
          </a:p>
          <a:p>
            <a:pPr marL="0" indent="0">
              <a:buNone/>
            </a:pPr>
            <a:r>
              <a:rPr lang="en-US" dirty="0"/>
              <a:t>(l) Outer laminated non-cellular layer. </a:t>
            </a:r>
          </a:p>
          <a:p>
            <a:pPr marL="0" indent="0">
              <a:buNone/>
            </a:pPr>
            <a:r>
              <a:rPr lang="en-US" dirty="0"/>
              <a:t>(2) Inner cellular germinal layer </a:t>
            </a:r>
          </a:p>
          <a:p>
            <a:pPr marL="0" indent="0">
              <a:buNone/>
            </a:pPr>
            <a:r>
              <a:rPr lang="en-US" dirty="0"/>
              <a:t>which secretes the laminated layer   </a:t>
            </a:r>
          </a:p>
          <a:p>
            <a:pPr marL="0" indent="0">
              <a:buNone/>
            </a:pPr>
            <a:r>
              <a:rPr lang="en-US" dirty="0"/>
              <a:t>and produces </a:t>
            </a:r>
            <a:r>
              <a:rPr lang="en-US" dirty="0" err="1"/>
              <a:t>scolices</a:t>
            </a:r>
            <a:r>
              <a:rPr lang="en-US" dirty="0"/>
              <a:t>, brood   capsules and daughter cysts. </a:t>
            </a:r>
          </a:p>
          <a:p>
            <a:endParaRPr lang="en-US" dirty="0"/>
          </a:p>
        </p:txBody>
      </p:sp>
      <p:pic>
        <p:nvPicPr>
          <p:cNvPr id="4" name="Picture 3" descr="A microscope view of a cell&#10;&#10;Description automatically generated">
            <a:extLst>
              <a:ext uri="{FF2B5EF4-FFF2-40B4-BE49-F238E27FC236}">
                <a16:creationId xmlns:a16="http://schemas.microsoft.com/office/drawing/2014/main" id="{B70D70ED-3A51-82FA-0A56-A62FA10D8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214" y="2503357"/>
            <a:ext cx="3650586" cy="251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735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8D530-8A62-E7C9-D766-A2971C71B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69822"/>
            <a:ext cx="10989040" cy="629586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3600" b="1" i="1" dirty="0"/>
              <a:t>- Contents: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(a) Individual </a:t>
            </a:r>
            <a:r>
              <a:rPr lang="en-US" u="sng" dirty="0" err="1"/>
              <a:t>scolices</a:t>
            </a:r>
            <a:r>
              <a:rPr lang="en-US" dirty="0"/>
              <a:t> (microscopic).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(b) </a:t>
            </a:r>
            <a:r>
              <a:rPr lang="en-US" u="sng" dirty="0"/>
              <a:t>Brood capsules</a:t>
            </a:r>
            <a:r>
              <a:rPr lang="en-US" dirty="0"/>
              <a:t>: invagination of the germinal layer from which </a:t>
            </a:r>
            <a:r>
              <a:rPr lang="en-US" dirty="0" err="1"/>
              <a:t>scolices</a:t>
            </a:r>
            <a:r>
              <a:rPr lang="en-US" dirty="0"/>
              <a:t> develop.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(c) </a:t>
            </a:r>
            <a:r>
              <a:rPr lang="en-US" u="sng" dirty="0"/>
              <a:t>Daughter cysts</a:t>
            </a:r>
            <a:r>
              <a:rPr lang="en-US" dirty="0"/>
              <a:t>: cysts formed of the 2 layers of the mother cyst, giving rise to </a:t>
            </a:r>
            <a:r>
              <a:rPr lang="en-US" dirty="0" err="1"/>
              <a:t>scolices</a:t>
            </a:r>
            <a:r>
              <a:rPr lang="en-US" dirty="0"/>
              <a:t>, brood capsules and even grand daughter cysts.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(d) </a:t>
            </a:r>
            <a:r>
              <a:rPr lang="en-US" u="sng" dirty="0"/>
              <a:t>Hydatid fluid.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(e) </a:t>
            </a:r>
            <a:r>
              <a:rPr lang="en-US" u="sng" dirty="0"/>
              <a:t>Hydatid sand</a:t>
            </a:r>
            <a:r>
              <a:rPr lang="en-US" dirty="0"/>
              <a:t>: detached </a:t>
            </a:r>
            <a:r>
              <a:rPr lang="en-US" dirty="0" err="1"/>
              <a:t>scolices</a:t>
            </a:r>
            <a:r>
              <a:rPr lang="en-US" dirty="0"/>
              <a:t>, brood capsules and daughter cysts that fall in the hydatid fluid are called hydatid sand.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(f) </a:t>
            </a:r>
            <a:r>
              <a:rPr lang="en-US" u="sng" dirty="0"/>
              <a:t>Exogenous daughter cysts</a:t>
            </a:r>
            <a:r>
              <a:rPr lang="en-US" dirty="0"/>
              <a:t>: a daughter cyst is produced outside the mother cyst by herniation through the fibrous capsule and may separate from it. </a:t>
            </a:r>
          </a:p>
        </p:txBody>
      </p:sp>
    </p:spTree>
    <p:extLst>
      <p:ext uri="{BB962C8B-B14F-4D97-AF65-F5344CB8AC3E}">
        <p14:creationId xmlns:p14="http://schemas.microsoft.com/office/powerpoint/2010/main" val="3506052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412E8-D618-CEFC-F2BA-424DBAC00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ED75AEC-D0CC-D212-D8EB-881F86E163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7" t="1491" r="22276"/>
          <a:stretch/>
        </p:blipFill>
        <p:spPr bwMode="auto">
          <a:xfrm>
            <a:off x="4496381" y="218821"/>
            <a:ext cx="7457025" cy="46927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A cross section of a cell&#10;&#10;Description automatically generated">
            <a:extLst>
              <a:ext uri="{FF2B5EF4-FFF2-40B4-BE49-F238E27FC236}">
                <a16:creationId xmlns:a16="http://schemas.microsoft.com/office/drawing/2014/main" id="{7D6DD553-AC12-2952-8A3C-A68AF247E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94" y="2565188"/>
            <a:ext cx="3962400" cy="423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138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983F2-B465-E0CE-D42C-84A45D598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5886EF5-4638-5621-373A-8152BA1197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901" y="0"/>
            <a:ext cx="8844197" cy="69095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4029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18925-DA23-034D-C811-43EB13721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9824"/>
            <a:ext cx="10515600" cy="6220918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900" b="1" dirty="0">
                <a:solidFill>
                  <a:srgbClr val="C00000"/>
                </a:solidFill>
              </a:rPr>
              <a:t>Life cycle: </a:t>
            </a:r>
          </a:p>
          <a:p>
            <a:pPr marL="0" indent="0">
              <a:buNone/>
            </a:pPr>
            <a:r>
              <a:rPr lang="en-US" sz="3900" b="1" i="1" dirty="0"/>
              <a:t>- Habitat:</a:t>
            </a:r>
            <a:r>
              <a:rPr lang="en-US" dirty="0"/>
              <a:t> small intestine </a:t>
            </a:r>
          </a:p>
          <a:p>
            <a:pPr marL="0" indent="0">
              <a:buNone/>
            </a:pPr>
            <a:r>
              <a:rPr lang="en-US" sz="3900" b="1" i="1" dirty="0"/>
              <a:t>- DH: </a:t>
            </a:r>
            <a:r>
              <a:rPr lang="en-US" dirty="0"/>
              <a:t>dogs or other carnivorous animals </a:t>
            </a:r>
          </a:p>
          <a:p>
            <a:pPr marL="0" indent="0">
              <a:buNone/>
            </a:pPr>
            <a:r>
              <a:rPr lang="en-US" sz="3900" b="1" i="1" dirty="0"/>
              <a:t>- IH:  </a:t>
            </a:r>
            <a:r>
              <a:rPr lang="en-US" dirty="0"/>
              <a:t>herbivorous animals (cattle) and occasionally man </a:t>
            </a:r>
          </a:p>
          <a:p>
            <a:pPr marL="0" indent="0">
              <a:buNone/>
            </a:pPr>
            <a:r>
              <a:rPr lang="en-US" sz="3900" b="1" i="1" dirty="0"/>
              <a:t>- Infective stage to dog: </a:t>
            </a:r>
            <a:r>
              <a:rPr lang="en-US" dirty="0"/>
              <a:t>hydatid cyst </a:t>
            </a:r>
          </a:p>
          <a:p>
            <a:pPr marL="0" indent="0">
              <a:buNone/>
            </a:pPr>
            <a:r>
              <a:rPr lang="en-US" sz="3900" b="1" i="1" dirty="0"/>
              <a:t>- Infective stage to man: </a:t>
            </a:r>
            <a:r>
              <a:rPr lang="en-US" dirty="0"/>
              <a:t>Eggs </a:t>
            </a:r>
          </a:p>
          <a:p>
            <a:pPr marL="0" indent="0">
              <a:buNone/>
            </a:pPr>
            <a:r>
              <a:rPr lang="en-US" sz="3900" b="1" i="1" dirty="0"/>
              <a:t>- Stages of life cycle: </a:t>
            </a:r>
            <a:r>
              <a:rPr lang="en-US" dirty="0"/>
              <a:t>egg, </a:t>
            </a:r>
            <a:r>
              <a:rPr lang="en-US" dirty="0" err="1"/>
              <a:t>onchosphere</a:t>
            </a:r>
            <a:r>
              <a:rPr lang="en-US" dirty="0"/>
              <a:t>, hydatid cyst in (I. H.), adult in (D. H.).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dirty="0"/>
              <a:t>-Gravid segments and mature eggs pass in the </a:t>
            </a:r>
            <a:r>
              <a:rPr lang="en-US" dirty="0" err="1"/>
              <a:t>faeces</a:t>
            </a:r>
            <a:r>
              <a:rPr lang="en-US" dirty="0"/>
              <a:t> of definitive host.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dirty="0"/>
              <a:t>-When the egg is ingested by the intermediate host, the liberated </a:t>
            </a:r>
            <a:r>
              <a:rPr lang="en-US" dirty="0" err="1"/>
              <a:t>onchosphere</a:t>
            </a:r>
            <a:r>
              <a:rPr lang="en-US" dirty="0"/>
              <a:t> penetrates the intestinal wall into the blood stream to various parts of the body where it develops into a hydatid cyst, causing hydatid disease.</a:t>
            </a:r>
          </a:p>
        </p:txBody>
      </p:sp>
    </p:spTree>
    <p:extLst>
      <p:ext uri="{BB962C8B-B14F-4D97-AF65-F5344CB8AC3E}">
        <p14:creationId xmlns:p14="http://schemas.microsoft.com/office/powerpoint/2010/main" val="2002836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BAAF8-5122-1833-85BC-ADC688353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448" y="569626"/>
            <a:ext cx="8679306" cy="556135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0070C0"/>
                </a:solidFill>
              </a:rPr>
              <a:t>Mode of human infection</a:t>
            </a:r>
            <a:r>
              <a:rPr lang="en-US" dirty="0"/>
              <a:t>: ingestion of eggs of </a:t>
            </a:r>
            <a:r>
              <a:rPr lang="en-US" i="1" dirty="0"/>
              <a:t>Echinococcus</a:t>
            </a:r>
            <a:r>
              <a:rPr lang="en-US" dirty="0"/>
              <a:t> species by the following ways: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1- Ingestion of water or vegetable polluted by infected dog's </a:t>
            </a:r>
            <a:r>
              <a:rPr lang="en-US" dirty="0" err="1"/>
              <a:t>faeces</a:t>
            </a:r>
            <a:r>
              <a:rPr lang="en-US" dirty="0"/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2- Handling infected dogs where hair is usually contaminated with eggs.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3- Man is infected with the alveolar cyst during the skinning of foxes to make furs or from collecting strawberries polluted with fox's </a:t>
            </a:r>
            <a:r>
              <a:rPr lang="en-US" dirty="0" err="1"/>
              <a:t>faeces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8C6C2C-112F-4DEA-7582-2F05B7FF7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861" y="2357721"/>
            <a:ext cx="3288310" cy="214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01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358F9-C18C-4E5D-A4BA-6889E7CFA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656" y="389744"/>
            <a:ext cx="11317574" cy="5787219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3300" b="1" dirty="0">
                <a:solidFill>
                  <a:srgbClr val="C00000"/>
                </a:solidFill>
              </a:rPr>
              <a:t>Pathogenicity and clinical picture: </a:t>
            </a:r>
            <a:r>
              <a:rPr lang="en-US" dirty="0"/>
              <a:t>depend on the size of the cyst and the organ affected. </a:t>
            </a:r>
          </a:p>
          <a:p>
            <a:pPr marL="0" indent="0" algn="just">
              <a:buNone/>
            </a:pPr>
            <a:r>
              <a:rPr lang="en-US" b="1" i="1" dirty="0"/>
              <a:t>1- Hepatic hydatid cyst: </a:t>
            </a:r>
            <a:r>
              <a:rPr lang="en-US" dirty="0"/>
              <a:t>indigestion, jaundice and discomfort in the right hypochondrium. </a:t>
            </a:r>
          </a:p>
          <a:p>
            <a:pPr marL="0" indent="0" algn="just">
              <a:buNone/>
            </a:pPr>
            <a:r>
              <a:rPr lang="en-US" b="1" i="1" dirty="0"/>
              <a:t>2- Pulmonary hydatid cyst: </a:t>
            </a:r>
            <a:r>
              <a:rPr lang="en-US" dirty="0"/>
              <a:t>dyspnea, cough, chest pain and </a:t>
            </a:r>
            <a:r>
              <a:rPr lang="en-US" dirty="0" err="1"/>
              <a:t>haemoptysis</a:t>
            </a:r>
            <a:r>
              <a:rPr lang="en-US" dirty="0"/>
              <a:t>. </a:t>
            </a:r>
          </a:p>
          <a:p>
            <a:pPr marL="0" indent="0" algn="just">
              <a:buNone/>
            </a:pPr>
            <a:r>
              <a:rPr lang="en-US" b="1" i="1" dirty="0"/>
              <a:t>3- Cerebral hydatid cyst: </a:t>
            </a:r>
            <a:r>
              <a:rPr lang="en-US" dirty="0"/>
              <a:t>symptoms of increased intracranial tension and epilepsy. </a:t>
            </a:r>
          </a:p>
          <a:p>
            <a:pPr marL="0" indent="0" algn="just">
              <a:buNone/>
            </a:pPr>
            <a:r>
              <a:rPr lang="en-US" b="1" i="1" dirty="0"/>
              <a:t>4- Osseous hydatid cyst: </a:t>
            </a:r>
            <a:r>
              <a:rPr lang="en-US" dirty="0"/>
              <a:t>erosion and spontaneous pathological fracture of long bones. </a:t>
            </a:r>
          </a:p>
          <a:p>
            <a:pPr marL="0" indent="0" algn="just">
              <a:buNone/>
            </a:pPr>
            <a:r>
              <a:rPr lang="en-US" b="1" i="1" dirty="0"/>
              <a:t>5- Rupture of the cyst</a:t>
            </a:r>
            <a:r>
              <a:rPr lang="en-US" dirty="0"/>
              <a:t> results in anaphylactic shock and transplantation of the germinal layer in other tissues producing secondary cysts.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459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093A4-AB40-39D8-D4AF-E7FBA35FF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4088"/>
          </a:xfrm>
        </p:spPr>
        <p:txBody>
          <a:bodyPr>
            <a:normAutofit/>
          </a:bodyPr>
          <a:lstStyle/>
          <a:p>
            <a:pPr marL="571500" marR="0" indent="-5715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40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Diagnosis: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0BF6E-2FB5-45E1-C9A7-D8AB932CF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9214"/>
            <a:ext cx="10515600" cy="5126635"/>
          </a:xfrm>
        </p:spPr>
        <p:txBody>
          <a:bodyPr>
            <a:normAutofit/>
          </a:bodyPr>
          <a:lstStyle/>
          <a:p>
            <a:pPr marL="571500" marR="0" indent="-571500">
              <a:lnSpc>
                <a:spcPct val="107000"/>
              </a:lnSpc>
              <a:spcAft>
                <a:spcPts val="800"/>
              </a:spcAft>
              <a:buAutoNum type="romanUcPeriod"/>
            </a:pPr>
            <a:r>
              <a:rPr lang="en-US" sz="28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Clinical diagnosis</a:t>
            </a:r>
            <a:r>
              <a:rPr lang="en-US" sz="2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History of contact with dogs. </a:t>
            </a: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S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lowly growing cyst (space occupying and pressure effects) with hydatid thrill in case of large abdominal cyst.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II. Laboratory diagnosis: </a:t>
            </a:r>
            <a:endParaRPr lang="en-US" sz="2000" dirty="0">
              <a:solidFill>
                <a:srgbClr val="0070C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A- Direct: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Puncture and aspiration to demonstrate hydatid cyst (may lead to leakage of fluid and the risk of anaphylactic shock).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i="1" dirty="0">
                <a:latin typeface="Times New Roman" panose="02020603050405020304" pitchFamily="18" charset="0"/>
                <a:cs typeface="Arial" panose="020B0604020202020204" pitchFamily="34" charset="0"/>
              </a:rPr>
              <a:t>- Radiological: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X-ray, ultrasonography (U.S.), C.T. scans.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i="1" dirty="0">
                <a:latin typeface="Times New Roman" panose="02020603050405020304" pitchFamily="18" charset="0"/>
                <a:cs typeface="Arial" panose="020B0604020202020204" pitchFamily="34" charset="0"/>
              </a:rPr>
              <a:t>- Blood examination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reveals eosinophilia in 20-25% of cases.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262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F449E-7F57-5DEA-3995-F61FD17B2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4636"/>
            <a:ext cx="10515600" cy="5622327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B- Indirect: </a:t>
            </a: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i="1" dirty="0">
                <a:latin typeface="Times New Roman" panose="02020603050405020304" pitchFamily="18" charset="0"/>
                <a:cs typeface="Arial" panose="020B0604020202020204" pitchFamily="34" charset="0"/>
              </a:rPr>
              <a:t>-Intradermal allergic test (</a:t>
            </a:r>
            <a:r>
              <a:rPr lang="en-US" b="1" i="1" dirty="0" err="1">
                <a:latin typeface="Times New Roman" panose="02020603050405020304" pitchFamily="18" charset="0"/>
                <a:cs typeface="Arial" panose="020B0604020202020204" pitchFamily="34" charset="0"/>
              </a:rPr>
              <a:t>Casoni</a:t>
            </a:r>
            <a:r>
              <a:rPr lang="en-US" b="1" i="1" dirty="0">
                <a:latin typeface="Times New Roman" panose="02020603050405020304" pitchFamily="18" charset="0"/>
                <a:cs typeface="Arial" panose="020B0604020202020204" pitchFamily="34" charset="0"/>
              </a:rPr>
              <a:t> test):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0.2 ml of sterile hydatid fluid is injected intradermally. In positive cases an erythematous wheel is formed within 20 min and a delayed reaction appears after 24 hours.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i="1" dirty="0">
                <a:latin typeface="Times New Roman" panose="02020603050405020304" pitchFamily="18" charset="0"/>
                <a:cs typeface="Arial" panose="020B0604020202020204" pitchFamily="34" charset="0"/>
              </a:rPr>
              <a:t>-Serological methods: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using hydatid fluid antigen for detection of antibodies by: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1.  Precipitin reaction: equal parts of hydatid fluid and patient's serum incubated at 37°C for 1 hour show flocculation in 36 hours.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2.  ELISA, IHA, CFT, IFA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798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468C0-9A7E-0443-1B8B-1908B38C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9098"/>
          </a:xfrm>
        </p:spPr>
        <p:txBody>
          <a:bodyPr/>
          <a:lstStyle/>
          <a:p>
            <a:pPr marL="342900" marR="0" lvl="0" indent="-571500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Font typeface="Wingdings" panose="05000000000000000000" pitchFamily="2" charset="2"/>
              <a:buChar char="Ø"/>
              <a:tabLst/>
              <a:defRPr/>
            </a:pPr>
            <a:r>
              <a:rPr lang="en-US" sz="40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Treatment: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0AAA7-013F-A8AD-AA3C-464D96F22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626" y="1184223"/>
            <a:ext cx="11092722" cy="5531369"/>
          </a:xfrm>
        </p:spPr>
        <p:txBody>
          <a:bodyPr>
            <a:normAutofit fontScale="85000" lnSpcReduction="20000"/>
          </a:bodyPr>
          <a:lstStyle/>
          <a:p>
            <a:pPr marL="0" marR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2800" b="1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1- </a:t>
            </a:r>
            <a:r>
              <a:rPr lang="en-US" sz="3100" b="1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Surgical treatment</a:t>
            </a:r>
            <a:r>
              <a:rPr lang="en-US" sz="3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: is recommended for unilocular cysts </a:t>
            </a:r>
          </a:p>
          <a:p>
            <a:pPr marL="0" marR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3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in accessible sites with pre-operative administration of Mebendazole. </a:t>
            </a:r>
            <a:endParaRPr lang="en-US" sz="3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70000"/>
              </a:lnSpc>
              <a:spcAft>
                <a:spcPts val="800"/>
              </a:spcAft>
              <a:buNone/>
            </a:pPr>
            <a:r>
              <a:rPr lang="en-US" sz="3100" b="1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2- Sterilization:</a:t>
            </a:r>
            <a:r>
              <a:rPr lang="en-US" sz="3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some of hydatid fluid is replaced by 10% formalin for 5 minutes then the content is aspirated and repeatedly washed with saline or ethanol to kill the germinal layer and </a:t>
            </a:r>
            <a:r>
              <a:rPr lang="en-US" sz="3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scolices</a:t>
            </a:r>
            <a:r>
              <a:rPr lang="en-US" sz="3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causing cyst collapse. </a:t>
            </a:r>
            <a:endParaRPr lang="en-US" sz="3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70000"/>
              </a:lnSpc>
              <a:spcAft>
                <a:spcPts val="800"/>
              </a:spcAft>
              <a:buNone/>
            </a:pPr>
            <a:r>
              <a:rPr lang="en-US" sz="3100" b="1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3- Medical treatment:</a:t>
            </a:r>
            <a:r>
              <a:rPr lang="en-US" sz="3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when surgical interference is impossible or contraindicated, Mebendazole can be used in high dose and for a long period (about 3 months up to one year), as the drug stop proliferation and spread of the cysts.</a:t>
            </a:r>
            <a:endParaRPr lang="en-US" sz="3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5" name="Picture 4" descr="A bowl of water with bubbles&#10;&#10;Description automatically generated">
            <a:extLst>
              <a:ext uri="{FF2B5EF4-FFF2-40B4-BE49-F238E27FC236}">
                <a16:creationId xmlns:a16="http://schemas.microsoft.com/office/drawing/2014/main" id="{63ADC22D-987B-03D0-1E30-D96B1B071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934" y="0"/>
            <a:ext cx="2567066" cy="200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132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2B4D4-3E24-DD2D-9CBF-E0B76C617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9098"/>
          </a:xfrm>
        </p:spPr>
        <p:txBody>
          <a:bodyPr>
            <a:normAutofit/>
          </a:bodyPr>
          <a:lstStyle/>
          <a:p>
            <a:pPr marL="571500" marR="0" lvl="0" indent="-571500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Font typeface="Wingdings" panose="05000000000000000000" pitchFamily="2" charset="2"/>
              <a:buChar char="Ø"/>
              <a:tabLst/>
              <a:defRPr/>
            </a:pPr>
            <a:r>
              <a:rPr lang="en-US" sz="40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Prevention and control: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BEC8B-113B-CCF4-6791-CB411F583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997"/>
            <a:ext cx="10515600" cy="4647966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1. Hydatid cysts found in slaughtered animals should be destroyed and not fed to dogs.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2. Stray dogs should be destroyed.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3. Pet dogs should be examined and dewormed periodically. 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4. Avoid close contact and playing with dogs. 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5. Avoid contamination of hands, food and drink with dog's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faeces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857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A9A6E-BEAB-1BE9-779D-2E135954E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3BFE6-3433-1FCE-6C6D-D8660CD0D3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b="1" i="1" dirty="0">
                <a:ln w="13462">
                  <a:solidFill>
                    <a:srgbClr val="C0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Entamoeba histolytica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5D208-520D-729D-0340-6A7FEF5FC9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22294"/>
            <a:ext cx="9144000" cy="1135505"/>
          </a:xfrm>
        </p:spPr>
        <p:txBody>
          <a:bodyPr>
            <a:normAutofit/>
          </a:bodyPr>
          <a:lstStyle/>
          <a:p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376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D9CBF-41AB-09F5-520C-B759D6833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indent="-5715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4000" b="1" dirty="0">
                <a:solidFill>
                  <a:srgbClr val="C00000"/>
                </a:solidFill>
              </a:rPr>
              <a:t>Geographical distribution: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Worldwide distribution especially in tropical areas and poor communities.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470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126D5-38B8-1C65-1843-3A0454A59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2D180-335F-1CC2-E29A-07E109813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9784"/>
            <a:ext cx="10515600" cy="625089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4600" b="1" dirty="0">
                <a:solidFill>
                  <a:srgbClr val="C00000"/>
                </a:solidFill>
              </a:rPr>
              <a:t>Morphology: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70C0"/>
                </a:solidFill>
              </a:rPr>
              <a:t>1. Trophozoite (Vegetative or growing stage):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600" dirty="0"/>
              <a:t>- </a:t>
            </a:r>
            <a:r>
              <a:rPr lang="en-US" sz="4100" b="1" i="1" dirty="0"/>
              <a:t>Size</a:t>
            </a:r>
            <a:r>
              <a:rPr lang="en-US" sz="3600" b="1" i="1" dirty="0"/>
              <a:t>: </a:t>
            </a:r>
            <a:r>
              <a:rPr lang="en-US" sz="3600" dirty="0">
                <a:latin typeface="Times New Roman" panose="02020603050405020304" pitchFamily="18" charset="0"/>
                <a:cs typeface="Arial" panose="020B0604020202020204" pitchFamily="34" charset="0"/>
              </a:rPr>
              <a:t>10-60 µ (average 20 µ). </a:t>
            </a:r>
          </a:p>
          <a:p>
            <a:pPr marL="0" marR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3600" dirty="0"/>
              <a:t>- </a:t>
            </a:r>
            <a:r>
              <a:rPr lang="en-US" sz="4100" b="1" i="1" dirty="0"/>
              <a:t>Shape: </a:t>
            </a:r>
            <a:r>
              <a:rPr lang="en-US" sz="3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Irregular outline with finger like pseudopodia and active movement. 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70000"/>
              </a:lnSpc>
              <a:spcAft>
                <a:spcPts val="800"/>
              </a:spcAft>
              <a:buNone/>
            </a:pPr>
            <a:r>
              <a:rPr lang="en-US" sz="3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</a:t>
            </a:r>
            <a:r>
              <a:rPr lang="en-US" sz="4100" b="1" i="1" dirty="0"/>
              <a:t>Cytoplasm: </a:t>
            </a:r>
            <a:r>
              <a:rPr lang="en-US" sz="4100" dirty="0"/>
              <a:t>It </a:t>
            </a:r>
            <a:r>
              <a:rPr lang="en-US" sz="3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is formed of outer clear hyaline, refractile ectoplasm and inner granular endoplasm containing nucleus, food vacuoles, erythrocytes (RBCs), occasionally bacteria, and tissue debris.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70000"/>
              </a:lnSpc>
              <a:spcAft>
                <a:spcPts val="800"/>
              </a:spcAft>
              <a:buNone/>
            </a:pPr>
            <a:r>
              <a:rPr lang="en-US" sz="3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4100" dirty="0"/>
              <a:t>- </a:t>
            </a:r>
            <a:r>
              <a:rPr lang="en-US" sz="4100" b="1" i="1" dirty="0"/>
              <a:t>Nucleus: </a:t>
            </a:r>
            <a:r>
              <a:rPr lang="en-US" sz="3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It has centrally located fine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karyosome</a:t>
            </a:r>
            <a:r>
              <a:rPr lang="en-US" sz="3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and peripheral chromatin 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70000"/>
              </a:lnSpc>
              <a:spcAft>
                <a:spcPts val="800"/>
              </a:spcAft>
              <a:buNone/>
            </a:pPr>
            <a:r>
              <a:rPr lang="en-US" sz="3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dots arranged regularly at the inner side of the nuclear membrane. 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blue and white cell&#10;&#10;Description automatically generated">
            <a:extLst>
              <a:ext uri="{FF2B5EF4-FFF2-40B4-BE49-F238E27FC236}">
                <a16:creationId xmlns:a16="http://schemas.microsoft.com/office/drawing/2014/main" id="{F9360096-7543-7B15-569A-82CCA3296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38187" y="-217782"/>
            <a:ext cx="1909049" cy="252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160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B39A4-7A0B-E0ED-0A6E-B05D5CCC0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3F936-8F0D-F0FA-2F44-21261D28B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913" y="404735"/>
            <a:ext cx="10784174" cy="628087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5100" b="1" dirty="0">
                <a:solidFill>
                  <a:srgbClr val="0070C0"/>
                </a:solidFill>
              </a:rPr>
              <a:t>2. Cyst:</a:t>
            </a:r>
            <a:endParaRPr lang="en-US" sz="5100" dirty="0">
              <a:solidFill>
                <a:schemeClr val="bg2"/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4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Size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10-15 µ in diameter. </a:t>
            </a:r>
            <a:endParaRPr kumimoji="0" lang="en-US" sz="3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R="0">
              <a:lnSpc>
                <a:spcPct val="120000"/>
              </a:lnSpc>
              <a:spcAft>
                <a:spcPts val="800"/>
              </a:spcAft>
              <a:buFontTx/>
              <a:buChar char="-"/>
            </a:pPr>
            <a:r>
              <a:rPr kumimoji="0" lang="en-US" sz="4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Shape: </a:t>
            </a:r>
            <a:r>
              <a:rPr lang="en-US" sz="37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It is rounded, </a:t>
            </a:r>
          </a:p>
          <a:p>
            <a:pPr marL="0" marR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37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</a:t>
            </a:r>
            <a:r>
              <a:rPr lang="en-US" sz="4200" b="1" i="1" dirty="0">
                <a:solidFill>
                  <a:prstClr val="black"/>
                </a:solidFill>
                <a:latin typeface="Aptos" panose="02110004020202020204"/>
              </a:rPr>
              <a:t>Wall: </a:t>
            </a:r>
            <a:r>
              <a:rPr lang="en-US" sz="37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Has smooth refractile cyst wall.</a:t>
            </a:r>
            <a:endParaRPr lang="en-US" sz="37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37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</a:t>
            </a:r>
            <a:r>
              <a:rPr lang="en-US" sz="4200" b="1" i="1" dirty="0">
                <a:solidFill>
                  <a:prstClr val="black"/>
                </a:solidFill>
                <a:latin typeface="Aptos" panose="02110004020202020204"/>
              </a:rPr>
              <a:t>Content: </a:t>
            </a:r>
            <a:r>
              <a:rPr lang="en-US" sz="37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The early cyst contains glycogen vacuoles and 1-4 </a:t>
            </a:r>
            <a:r>
              <a:rPr lang="en-US" sz="37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chromatoid</a:t>
            </a:r>
            <a:r>
              <a:rPr lang="en-US" sz="37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bodies which are sausage-shaped with rounded ends. They are formed of RNA &amp; DNA, and represent stored proteins which are consumed with repeated nuclear division. </a:t>
            </a:r>
            <a:endParaRPr lang="en-US" sz="37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37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Immature cysts may be mono- or bi-nucleated. </a:t>
            </a:r>
            <a:endParaRPr lang="en-US" sz="37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37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Mature cysts contain 4 nuclei formed by mitotic division. </a:t>
            </a:r>
            <a:endParaRPr lang="en-US" sz="37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37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Nuclei are similar to that of the vegetative form.</a:t>
            </a:r>
            <a:endParaRPr lang="en-US" sz="37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close-up of a cell&#10;&#10;Description automatically generated">
            <a:extLst>
              <a:ext uri="{FF2B5EF4-FFF2-40B4-BE49-F238E27FC236}">
                <a16:creationId xmlns:a16="http://schemas.microsoft.com/office/drawing/2014/main" id="{8BEE4BCB-330F-8435-90D5-36D59FAE8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886" y="172387"/>
            <a:ext cx="2635145" cy="263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476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DF5EE-87E7-37DB-7A50-6417B3522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2901465-72B0-4FF7-381F-CFA0A5F0E2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28" b="11464"/>
          <a:stretch/>
        </p:blipFill>
        <p:spPr bwMode="auto">
          <a:xfrm>
            <a:off x="1740856" y="1274165"/>
            <a:ext cx="8710288" cy="44071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783233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E2B5D-8273-FBBB-EF2C-CDC4C2A4B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B2B1ABA-D91A-C108-CD98-A03C324EB7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908" y="-48688"/>
            <a:ext cx="9009089" cy="69215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08190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0DCB4-5221-B49D-D2B4-B3D2088D8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215B3-9EFB-200B-4384-2B0205756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9824"/>
            <a:ext cx="10515600" cy="622091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900" b="1" dirty="0">
                <a:solidFill>
                  <a:srgbClr val="C00000"/>
                </a:solidFill>
              </a:rPr>
              <a:t>Life cycle: </a:t>
            </a:r>
          </a:p>
          <a:p>
            <a:pPr>
              <a:buFontTx/>
              <a:buChar char="-"/>
            </a:pPr>
            <a:r>
              <a:rPr lang="en-US" sz="3900" b="1" i="1" dirty="0"/>
              <a:t>Habitat:</a:t>
            </a:r>
            <a:r>
              <a:rPr lang="en-US" b="1" dirty="0">
                <a:solidFill>
                  <a:srgbClr val="0070C0"/>
                </a:solidFill>
              </a:rPr>
              <a:t>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a. Trophozoite: </a:t>
            </a:r>
            <a:r>
              <a:rPr lang="en-US" dirty="0"/>
              <a:t>Inhabits the wall and lumen of the large intestine, with extra-intestinal metastases (liver, lung and brain, etc.).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b. Cyst: </a:t>
            </a:r>
            <a:r>
              <a:rPr lang="en-US" dirty="0"/>
              <a:t>Inhabits the lumen of the large intestine.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900" b="1" i="1" dirty="0"/>
              <a:t>- </a:t>
            </a:r>
            <a:r>
              <a:rPr lang="en-US" sz="3200" b="1" i="1" dirty="0"/>
              <a:t>DH: </a:t>
            </a:r>
            <a:r>
              <a:rPr lang="en-US" sz="3200" dirty="0"/>
              <a:t>Man</a:t>
            </a:r>
          </a:p>
          <a:p>
            <a:pPr marL="0" indent="0">
              <a:buNone/>
            </a:pPr>
            <a:r>
              <a:rPr lang="en-US" sz="3200" b="1" i="1" dirty="0"/>
              <a:t>- IH:  </a:t>
            </a:r>
            <a:r>
              <a:rPr lang="en-US" sz="3200" dirty="0"/>
              <a:t>No</a:t>
            </a:r>
          </a:p>
          <a:p>
            <a:pPr marL="0" indent="0">
              <a:buNone/>
            </a:pPr>
            <a:r>
              <a:rPr lang="en-US" sz="3200" b="1" i="1" dirty="0"/>
              <a:t>- RH: </a:t>
            </a:r>
            <a:r>
              <a:rPr lang="en-US" sz="3200" dirty="0"/>
              <a:t>Dogs, rats and monkeys. </a:t>
            </a:r>
          </a:p>
          <a:p>
            <a:pPr marL="0" indent="0">
              <a:buNone/>
            </a:pPr>
            <a:r>
              <a:rPr lang="en-US" sz="3200" b="1" i="1" dirty="0"/>
              <a:t>- Infective stage: </a:t>
            </a:r>
            <a:r>
              <a:rPr lang="en-US" sz="3200" dirty="0"/>
              <a:t>Mature </a:t>
            </a:r>
            <a:r>
              <a:rPr lang="en-US" sz="3200" dirty="0" err="1"/>
              <a:t>quadrinucleated</a:t>
            </a:r>
            <a:r>
              <a:rPr lang="en-US" sz="3200" dirty="0"/>
              <a:t> cyst </a:t>
            </a:r>
          </a:p>
          <a:p>
            <a:pPr marL="0" indent="0">
              <a:buNone/>
            </a:pPr>
            <a:r>
              <a:rPr lang="en-US" sz="3200" b="1" i="1" dirty="0"/>
              <a:t>- Stages of life cycle: </a:t>
            </a:r>
            <a:r>
              <a:rPr lang="en-US" sz="3200" dirty="0"/>
              <a:t>Trophozoite and cyst</a:t>
            </a:r>
          </a:p>
        </p:txBody>
      </p:sp>
    </p:spTree>
    <p:extLst>
      <p:ext uri="{BB962C8B-B14F-4D97-AF65-F5344CB8AC3E}">
        <p14:creationId xmlns:p14="http://schemas.microsoft.com/office/powerpoint/2010/main" val="32485523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FDD4-8101-CD65-C1E0-99280AA2C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Mode of human infection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9E04F-590A-94C8-E991-8AEF20DA6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997"/>
            <a:ext cx="10515600" cy="4647966"/>
          </a:xfrm>
        </p:spPr>
        <p:txBody>
          <a:bodyPr>
            <a:normAutofit fontScale="92500"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1. Ingestion of mature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quadrinucleated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E. histolytica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cysts in contaminated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food or drink, or through infected food handlers. 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2. Mechanical transmission by flies and cockroaches. 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3. Autoinfection: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feco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-oral route (hand to mouth contact).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endParaRPr lang="en-US" sz="28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Trophozoite may invade the wall of large intestine by their lytic secretion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to invade the host tissues through blood vessels (extra-intestinal invasion).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close-up of a roach&#10;&#10;Description automatically generated">
            <a:extLst>
              <a:ext uri="{FF2B5EF4-FFF2-40B4-BE49-F238E27FC236}">
                <a16:creationId xmlns:a16="http://schemas.microsoft.com/office/drawing/2014/main" id="{6BDB07FE-D1A3-DE56-67A1-FF9620A73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370" y="2219324"/>
            <a:ext cx="3178859" cy="235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695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96CF3-9F45-3B5F-A8AC-8353A667F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Pathogenicity: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189073-BF86-D32F-2242-29D46DB17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</a:t>
            </a:r>
            <a:r>
              <a:rPr lang="en-US" sz="2800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Entamoeba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trophozoites attach themselves to the surface epithelium aided by an enzyme called </a:t>
            </a:r>
            <a:r>
              <a:rPr lang="en-US" sz="2800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E. histolytica </a:t>
            </a:r>
            <a:r>
              <a:rPr lang="en-US" sz="2800" u="sng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lectin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and start crawling over the mucosa.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-Trophozoites secrete </a:t>
            </a:r>
            <a:r>
              <a:rPr lang="en-US" sz="2800" u="sng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cytolytic enzymes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;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haemolysins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and pore-forming enzymes (amoeba pore), which lead to necrosis of epithelial cells with pore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formation.</a:t>
            </a: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latin typeface="Times New Roman" panose="02020603050405020304" pitchFamily="18" charset="0"/>
              </a:rPr>
              <a:t>-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Tophozoites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enter to the submucosa through the hole formed in the epithelial layer and continue the process of cytolysis downwards and laterally.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9955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D5BE1-64E7-EF8F-E245-1E29589D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BD900-FDC9-277F-3B52-BFE5C02FD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74049" cy="4351338"/>
          </a:xfrm>
        </p:spPr>
        <p:txBody>
          <a:bodyPr>
            <a:normAutofit fontScale="92500"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The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lesion is </a:t>
            </a:r>
            <a:r>
              <a:rPr lang="en-US" sz="2800" u="sng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flask shaped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or crater like ulcer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containing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cytolysed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cells, mucus and amoeba trophozoites, while amoeba cysts never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found in tissues. </a:t>
            </a:r>
            <a:endParaRPr lang="en-US" sz="28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Ulcers are more common in the </a:t>
            </a:r>
            <a:r>
              <a:rPr lang="en-US" sz="2800" u="sng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ileocaecal</a:t>
            </a:r>
            <a:r>
              <a:rPr lang="en-US" sz="2800" u="sng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region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followed by the sigmoid-rectal region. </a:t>
            </a: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Ulcer expansion can penetrate the intestinal wall →intestinal perforation with hemorrhage and peritonitis.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Invasion of blood vessels may lead to spread of amoebae causing </a:t>
            </a:r>
            <a:r>
              <a:rPr lang="en-US" sz="2800" u="sng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extra intestinal amoebiasis.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8863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A57BB-8BCF-C109-45E4-87189EEF4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E0FE5-C288-76F9-41F8-DCA247A2F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3731"/>
            <a:ext cx="10515600" cy="4243232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Pulmonary amoebiasis:  </a:t>
            </a: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It usually results from direct extension from the liver across the diaphragm but may be also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haematogenous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Lung abscess may be single or multiple, in the lower lobe of right lung.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6195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D51A5-7376-C613-73AC-D46AFBBA4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300" b="1" dirty="0">
                <a:solidFill>
                  <a:srgbClr val="C00000"/>
                </a:solidFill>
                <a:latin typeface="Aptos" panose="02110004020202020204"/>
              </a:rPr>
              <a:t>C</a:t>
            </a:r>
            <a:r>
              <a:rPr kumimoji="0" lang="en-US" sz="33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j-ea"/>
                <a:cs typeface="+mj-cs"/>
              </a:rPr>
              <a:t>linical</a:t>
            </a: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j-ea"/>
                <a:cs typeface="+mj-cs"/>
              </a:rPr>
              <a:t> picture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A1153-06A3-FC08-A33A-A1BE6B697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Pulmonary amoebiasis: </a:t>
            </a: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It is characterized by chest pain, cough, dyspnea, chills, fever and leukocytosis.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Hepatobronchial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fistula is usually associated with expectoration of chocolate</a:t>
            </a:r>
            <a:r>
              <a:rPr lang="en-US" sz="20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brown sputum.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7341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70EAA-63A7-FE75-52D2-5E0A4D07A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j-ea"/>
                <a:cs typeface="+mj-cs"/>
              </a:rPr>
              <a:t>Diagnosis: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98618-3311-FA9C-A676-4C29541CC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9016"/>
            <a:ext cx="10515600" cy="4677947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1. Microscopic examination: 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For detection of </a:t>
            </a:r>
            <a:r>
              <a:rPr lang="en-US" sz="2800" u="sng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trophozoites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in: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a. Aspirated pus or biopsy from amoebic liver or lung abscess.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b. </a:t>
            </a:r>
            <a:r>
              <a:rPr lang="en-US" sz="2800" u="sng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Sputum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in pulmonary amoebiasis.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c. CSF in cerebral amoebiasis.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Stool samples are not of much value as cyst can be detected in less than 15% of hepatic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ameobiasis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. 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6368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65BA8-20AC-CC47-C6F4-48DA4E2AE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6C796-63D9-FAEE-96AE-ADD1C39F7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990" y="1154243"/>
            <a:ext cx="10515600" cy="5067691"/>
          </a:xfrm>
        </p:spPr>
        <p:txBody>
          <a:bodyPr>
            <a:normAutofit/>
          </a:bodyPr>
          <a:lstStyle/>
          <a:p>
            <a:pPr marL="0" marR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2. Serodiagnosis: 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The circulating </a:t>
            </a:r>
            <a:r>
              <a:rPr lang="en-US" sz="2800" u="sng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amoebic antigens or antibodies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can detected by IHA, IFA or ELISA.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3. Radiological examination: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Amoebic liver, lung or brain abscesses can be diagnosed by ultra-sonography (US), CT or MRI.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6420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3E887-4B10-9E6E-E9E5-C2BC8DEFE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j-ea"/>
                <a:cs typeface="+mj-cs"/>
              </a:rPr>
              <a:t>Treatment: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6906F-F43A-64E7-7A1A-0EF4D22B9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1. Luminal </a:t>
            </a:r>
            <a:r>
              <a:rPr lang="en-US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amoebicides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They act in the intestinal lumen.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</a:t>
            </a:r>
            <a:r>
              <a:rPr lang="pt-BR" sz="2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Diloxanide</a:t>
            </a:r>
            <a:r>
              <a:rPr lang="pt-BR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t-BR" sz="2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fluorate</a:t>
            </a:r>
            <a:r>
              <a:rPr lang="pt-BR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(</a:t>
            </a:r>
            <a:r>
              <a:rPr lang="pt-BR" sz="2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Furamide</a:t>
            </a:r>
            <a:r>
              <a:rPr lang="pt-BR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).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</a:t>
            </a:r>
            <a:r>
              <a:rPr lang="pt-BR" sz="2800" u="sng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Metronidazole</a:t>
            </a:r>
            <a:r>
              <a:rPr lang="pt-BR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(</a:t>
            </a:r>
            <a:r>
              <a:rPr lang="pt-BR" sz="2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Flagyl</a:t>
            </a:r>
            <a:r>
              <a:rPr lang="pt-BR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).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</a:t>
            </a:r>
            <a:r>
              <a:rPr lang="en-US" sz="2800" u="sng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Tinidazole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(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Fasigen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).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Paromomycin.                                     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Iodoquinol.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5306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5FD2B-1352-E71B-5D63-21AC1CA84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C3C2B-F6FA-731F-EAF6-158B4B7C9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auto">
              <a:lnSpc>
                <a:spcPct val="107000"/>
              </a:lnSpc>
              <a:spcAft>
                <a:spcPts val="800"/>
              </a:spcAft>
              <a:buClrTx/>
              <a:buSzTx/>
              <a:buNone/>
              <a:tabLst/>
              <a:defRPr/>
            </a:pP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2. Tissue </a:t>
            </a:r>
            <a:r>
              <a:rPr lang="en-US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amoebicides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cs typeface="Arial" panose="020B0604020202020204" pitchFamily="34" charset="0"/>
              </a:rPr>
              <a:t>They act against the tissue invasive form. </a:t>
            </a:r>
          </a:p>
          <a:p>
            <a:pPr marL="0" lvl="0" indent="0" fontAlgn="auto">
              <a:lnSpc>
                <a:spcPct val="107000"/>
              </a:lnSpc>
              <a:spcAft>
                <a:spcPts val="800"/>
              </a:spcAft>
              <a:buClrTx/>
              <a:buSzTx/>
              <a:buNone/>
              <a:tabLst/>
              <a:defRPr/>
            </a:pPr>
            <a:r>
              <a:rPr lang="en-US" dirty="0">
                <a:latin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dirty="0" err="1">
                <a:latin typeface="Times New Roman" panose="02020603050405020304" pitchFamily="18" charset="0"/>
                <a:cs typeface="Arial" panose="020B0604020202020204" pitchFamily="34" charset="0"/>
              </a:rPr>
              <a:t>Amoebicides</a:t>
            </a:r>
            <a:r>
              <a:rPr lang="en-US" dirty="0">
                <a:latin typeface="Times New Roman" panose="02020603050405020304" pitchFamily="18" charset="0"/>
                <a:cs typeface="Arial" panose="020B0604020202020204" pitchFamily="34" charset="0"/>
              </a:rPr>
              <a:t> acting on all types of tissues: </a:t>
            </a:r>
          </a:p>
          <a:p>
            <a:pPr marL="0" lvl="0" indent="0" fontAlgn="auto">
              <a:lnSpc>
                <a:spcPct val="107000"/>
              </a:lnSpc>
              <a:spcAft>
                <a:spcPts val="800"/>
              </a:spcAft>
              <a:buClrTx/>
              <a:buSzTx/>
              <a:buNone/>
              <a:tabLst/>
              <a:defRPr/>
            </a:pPr>
            <a:r>
              <a:rPr lang="en-US" dirty="0">
                <a:latin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en-US" u="sng" dirty="0">
                <a:latin typeface="Times New Roman" panose="02020603050405020304" pitchFamily="18" charset="0"/>
                <a:cs typeface="Arial" panose="020B0604020202020204" pitchFamily="34" charset="0"/>
              </a:rPr>
              <a:t>Metronidazole</a:t>
            </a:r>
            <a:r>
              <a:rPr lang="en-US" dirty="0">
                <a:latin typeface="Times New Roman" panose="02020603050405020304" pitchFamily="18" charset="0"/>
                <a:cs typeface="Arial" panose="020B0604020202020204" pitchFamily="34" charset="0"/>
              </a:rPr>
              <a:t>.                                    </a:t>
            </a:r>
          </a:p>
          <a:p>
            <a:pPr marL="0" lvl="0" indent="0" fontAlgn="auto">
              <a:lnSpc>
                <a:spcPct val="107000"/>
              </a:lnSpc>
              <a:spcAft>
                <a:spcPts val="800"/>
              </a:spcAft>
              <a:buClrTx/>
              <a:buSzTx/>
              <a:buNone/>
              <a:tabLst/>
              <a:defRPr/>
            </a:pPr>
            <a:r>
              <a:rPr lang="en-US" dirty="0">
                <a:latin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en-US" u="sng" dirty="0">
                <a:latin typeface="Times New Roman" panose="02020603050405020304" pitchFamily="18" charset="0"/>
                <a:cs typeface="Arial" panose="020B0604020202020204" pitchFamily="34" charset="0"/>
              </a:rPr>
              <a:t>Tinidazole</a:t>
            </a:r>
            <a:r>
              <a:rPr lang="en-US" dirty="0">
                <a:latin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pPr marL="0" lvl="0" indent="0" fontAlgn="auto">
              <a:lnSpc>
                <a:spcPct val="107000"/>
              </a:lnSpc>
              <a:spcAft>
                <a:spcPts val="800"/>
              </a:spcAft>
              <a:buClrTx/>
              <a:buSzTx/>
              <a:buNone/>
              <a:tabLst/>
              <a:defRPr/>
            </a:pPr>
            <a:r>
              <a:rPr lang="en-US" dirty="0">
                <a:latin typeface="Times New Roman" panose="02020603050405020304" pitchFamily="18" charset="0"/>
                <a:cs typeface="Arial" panose="020B0604020202020204" pitchFamily="34" charset="0"/>
              </a:rPr>
              <a:t>- Emetine hydrochloride.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7935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BEB2C-5049-3A92-C6F9-EE53A753C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j-ea"/>
                <a:cs typeface="+mj-cs"/>
              </a:rPr>
              <a:t>Prevention and control: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E1A3A-732F-16B1-DA29-BF2E791E9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/>
              <a:t>1. Environmental sanitation as: Anti-fly measures, proper sewage disposal, safe water supply and avoid using excreta as fertilizer.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2. Health education for: Washing green vegetables, fruits and hands before eating.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3. Treatment of cases, especially carriers</a:t>
            </a:r>
          </a:p>
        </p:txBody>
      </p:sp>
    </p:spTree>
    <p:extLst>
      <p:ext uri="{BB962C8B-B14F-4D97-AF65-F5344CB8AC3E}">
        <p14:creationId xmlns:p14="http://schemas.microsoft.com/office/powerpoint/2010/main" val="32374790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627DA-EC5B-0631-8A20-0C31A0D2E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23C708B8-648F-0F48-A6C6-194BD7F32F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451" y="0"/>
            <a:ext cx="6854422" cy="6854422"/>
          </a:xfrm>
        </p:spPr>
      </p:pic>
    </p:spTree>
    <p:extLst>
      <p:ext uri="{BB962C8B-B14F-4D97-AF65-F5344CB8AC3E}">
        <p14:creationId xmlns:p14="http://schemas.microsoft.com/office/powerpoint/2010/main" val="2671185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602</TotalTime>
  <Words>1864</Words>
  <Application>Microsoft Office PowerPoint</Application>
  <PresentationFormat>Widescreen</PresentationFormat>
  <Paragraphs>156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Aptos</vt:lpstr>
      <vt:lpstr>Aptos Display</vt:lpstr>
      <vt:lpstr>Arial</vt:lpstr>
      <vt:lpstr>Times New Roman</vt:lpstr>
      <vt:lpstr>Wingdings</vt:lpstr>
      <vt:lpstr>Office Theme</vt:lpstr>
      <vt:lpstr>Parasitic lung lesions</vt:lpstr>
      <vt:lpstr>PowerPoint Presentation</vt:lpstr>
      <vt:lpstr>Hydatid disease (Hydatidosis, Echinococcosis)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Diagnosis: </vt:lpstr>
      <vt:lpstr>PowerPoint Presentation</vt:lpstr>
      <vt:lpstr>Treatment: </vt:lpstr>
      <vt:lpstr>Prevention and control: </vt:lpstr>
      <vt:lpstr>Entamoeba histolytica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 of human infection:</vt:lpstr>
      <vt:lpstr>Pathogenicity:</vt:lpstr>
      <vt:lpstr>PowerPoint Presentation</vt:lpstr>
      <vt:lpstr>PowerPoint Presentation</vt:lpstr>
      <vt:lpstr>Clinical picture</vt:lpstr>
      <vt:lpstr>Diagnosis:</vt:lpstr>
      <vt:lpstr>PowerPoint Presentation</vt:lpstr>
      <vt:lpstr>Treatment: </vt:lpstr>
      <vt:lpstr>PowerPoint Presentation</vt:lpstr>
      <vt:lpstr>Prevention and control: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Ayat abdelaziz abdelrahman</dc:creator>
  <cp:lastModifiedBy>Ayat abdelaziz abdelrahman</cp:lastModifiedBy>
  <cp:revision>13</cp:revision>
  <dcterms:created xsi:type="dcterms:W3CDTF">2024-11-04T10:49:16Z</dcterms:created>
  <dcterms:modified xsi:type="dcterms:W3CDTF">2024-11-04T20:51:17Z</dcterms:modified>
</cp:coreProperties>
</file>