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7" r:id="rId4"/>
    <p:sldId id="271" r:id="rId5"/>
    <p:sldId id="258" r:id="rId6"/>
    <p:sldId id="280" r:id="rId7"/>
    <p:sldId id="262" r:id="rId8"/>
    <p:sldId id="276" r:id="rId9"/>
    <p:sldId id="259" r:id="rId10"/>
    <p:sldId id="260" r:id="rId11"/>
    <p:sldId id="279" r:id="rId12"/>
    <p:sldId id="261" r:id="rId13"/>
    <p:sldId id="263" r:id="rId14"/>
    <p:sldId id="264" r:id="rId15"/>
    <p:sldId id="278" r:id="rId16"/>
    <p:sldId id="265" r:id="rId17"/>
    <p:sldId id="266" r:id="rId18"/>
    <p:sldId id="267" r:id="rId19"/>
    <p:sldId id="268" r:id="rId20"/>
    <p:sldId id="269" r:id="rId21"/>
    <p:sldId id="270" r:id="rId22"/>
    <p:sldId id="272" r:id="rId23"/>
    <p:sldId id="273" r:id="rId24"/>
    <p:sldId id="274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8B06C819-DC86-41BC-9A61-9BBA4C3F25A2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E5DBE80D-EFEB-48DE-9B22-5BF55B644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159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C819-DC86-41BC-9A61-9BBA4C3F25A2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BE80D-EFEB-48DE-9B22-5BF55B644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021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C819-DC86-41BC-9A61-9BBA4C3F25A2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BE80D-EFEB-48DE-9B22-5BF55B644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05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C819-DC86-41BC-9A61-9BBA4C3F25A2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BE80D-EFEB-48DE-9B22-5BF55B644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914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C819-DC86-41BC-9A61-9BBA4C3F25A2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BE80D-EFEB-48DE-9B22-5BF55B644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535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C819-DC86-41BC-9A61-9BBA4C3F25A2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BE80D-EFEB-48DE-9B22-5BF55B644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94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C819-DC86-41BC-9A61-9BBA4C3F25A2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BE80D-EFEB-48DE-9B22-5BF55B644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41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C819-DC86-41BC-9A61-9BBA4C3F25A2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E5DBE80D-EFEB-48DE-9B22-5BF55B644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666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8B06C819-DC86-41BC-9A61-9BBA4C3F25A2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E5DBE80D-EFEB-48DE-9B22-5BF55B644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7724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C819-DC86-41BC-9A61-9BBA4C3F25A2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BE80D-EFEB-48DE-9B22-5BF55B644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57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C819-DC86-41BC-9A61-9BBA4C3F25A2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BE80D-EFEB-48DE-9B22-5BF55B644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533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780">
              <a:srgbClr val="FFFFFF"/>
            </a:gs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8B06C819-DC86-41BC-9A61-9BBA4C3F25A2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E5DBE80D-EFEB-48DE-9B22-5BF55B644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345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484B7-D7B4-09ED-A56B-1DA02AC656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928" y="975224"/>
            <a:ext cx="10782300" cy="2459359"/>
          </a:xfrm>
        </p:spPr>
        <p:txBody>
          <a:bodyPr/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60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Chagas' disease </a:t>
            </a:r>
            <a:br>
              <a:rPr lang="en-US" sz="60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60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South American trypanosomiasis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426781-AFC7-FED3-D83C-D6F6E8CEA1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6807" y="3897443"/>
            <a:ext cx="9091085" cy="198533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Ayat Abdelaziz</a:t>
            </a:r>
          </a:p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 Medical Parasitology</a:t>
            </a:r>
          </a:p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Dr_ayat@mans.edu.eg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5173CC-76A2-870C-81A2-B20C5D9A78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7892" y="4581992"/>
            <a:ext cx="1974108" cy="22760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0146D2-E49B-91B1-A160-2041C0A59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4107" cy="227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83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60F35-2810-7BB2-8AA6-A42C06A0E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608" y="599608"/>
            <a:ext cx="10830774" cy="5178258"/>
          </a:xfrm>
        </p:spPr>
        <p:txBody>
          <a:bodyPr/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Species: </a:t>
            </a:r>
            <a:r>
              <a:rPr lang="en-US" sz="2800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Trypanosoma </a:t>
            </a:r>
            <a:r>
              <a:rPr lang="en-US" sz="2800" i="1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cruzi</a:t>
            </a:r>
            <a:r>
              <a:rPr lang="en-US" sz="2800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causing American trypanosomiasis </a:t>
            </a:r>
            <a:r>
              <a:rPr lang="en-US" sz="2800" dirty="0"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(Chagas' disease).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Geographical distribution: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South and Central America. 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6" name="Picture 5" descr="A bed with a bug and a bed&#10;&#10;Description automatically generated">
            <a:extLst>
              <a:ext uri="{FF2B5EF4-FFF2-40B4-BE49-F238E27FC236}">
                <a16:creationId xmlns:a16="http://schemas.microsoft.com/office/drawing/2014/main" id="{C27218E3-2BAC-0936-64BC-A7DCC58A3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230" y="3054208"/>
            <a:ext cx="6160958" cy="347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351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91353-AF69-AE10-8C9A-C039C6407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Diagram of a mouse with a single and a single mouse&#10;&#10;Description automatically generated with medium confidence">
            <a:extLst>
              <a:ext uri="{FF2B5EF4-FFF2-40B4-BE49-F238E27FC236}">
                <a16:creationId xmlns:a16="http://schemas.microsoft.com/office/drawing/2014/main" id="{441CD34E-5276-0DC7-CF72-B366488C44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071" y="1031603"/>
            <a:ext cx="12270142" cy="4794794"/>
          </a:xfrm>
        </p:spPr>
      </p:pic>
    </p:spTree>
    <p:extLst>
      <p:ext uri="{BB962C8B-B14F-4D97-AF65-F5344CB8AC3E}">
        <p14:creationId xmlns:p14="http://schemas.microsoft.com/office/powerpoint/2010/main" val="332525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EB775-51FF-6B40-3A81-9D0CD18D6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 diagram of a structure&#10;&#10;Description automatically generated">
            <a:extLst>
              <a:ext uri="{FF2B5EF4-FFF2-40B4-BE49-F238E27FC236}">
                <a16:creationId xmlns:a16="http://schemas.microsoft.com/office/drawing/2014/main" id="{DACE09DD-6B14-390E-7AAD-87251F14BE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243" y="0"/>
            <a:ext cx="9183513" cy="68876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8506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D612C-2E8A-2942-FA62-905F98A90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342" y="157397"/>
            <a:ext cx="10772775" cy="894552"/>
          </a:xfrm>
        </p:spPr>
        <p:txBody>
          <a:bodyPr>
            <a:normAutofit/>
          </a:bodyPr>
          <a:lstStyle/>
          <a:p>
            <a:pPr marL="0" marR="0" lvl="0" indent="-9144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Morphology:  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EC3FC-B18E-9E44-E10E-5818C05EA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486" y="1051949"/>
            <a:ext cx="8692196" cy="5648654"/>
          </a:xfrm>
        </p:spPr>
        <p:txBody>
          <a:bodyPr>
            <a:normAutofit fontScale="92500"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i="1" dirty="0">
                <a:highlight>
                  <a:srgbClr val="FFFF00"/>
                </a:highlight>
                <a:latin typeface="Times New Roman" panose="02020603050405020304" pitchFamily="18" charset="0"/>
                <a:cs typeface="Arial" panose="020B0604020202020204" pitchFamily="34" charset="0"/>
              </a:rPr>
              <a:t>1. In the vertebrate hosts: </a:t>
            </a:r>
            <a:r>
              <a:rPr lang="en-US" sz="2800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Trypanosoma </a:t>
            </a:r>
            <a:r>
              <a:rPr lang="en-US" sz="2800" i="1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cruzi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exists in both amastigote and trypomastigote forms.  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a. Amastigotes: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They are multiplying intracellular parasites.  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b. Trypomastigotes: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They are non-multiplying extracellular forms, monomorphic, C- or S-shaped, with large kinetoplast and wedge-shaped posterior end. 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i="1" dirty="0">
                <a:highlight>
                  <a:srgbClr val="FFFF00"/>
                </a:highlight>
                <a:latin typeface="Times New Roman" panose="02020603050405020304" pitchFamily="18" charset="0"/>
                <a:cs typeface="Arial" panose="020B0604020202020204" pitchFamily="34" charset="0"/>
              </a:rPr>
              <a:t>2. In the insect vector: 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Trypomastigotes,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epimastigotes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and metacyclic trypomastigotes.  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close-up of blood cells&#10;&#10;Description automatically generated">
            <a:extLst>
              <a:ext uri="{FF2B5EF4-FFF2-40B4-BE49-F238E27FC236}">
                <a16:creationId xmlns:a16="http://schemas.microsoft.com/office/drawing/2014/main" id="{4E1BAE7D-0441-E087-DD43-F4135B4A5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682" y="2931895"/>
            <a:ext cx="2836687" cy="1888761"/>
          </a:xfrm>
          <a:prstGeom prst="rect">
            <a:avLst/>
          </a:prstGeom>
        </p:spPr>
      </p:pic>
      <p:pic>
        <p:nvPicPr>
          <p:cNvPr id="7" name="Picture 6" descr="A close-up of a cell&#10;&#10;Description automatically generated">
            <a:extLst>
              <a:ext uri="{FF2B5EF4-FFF2-40B4-BE49-F238E27FC236}">
                <a16:creationId xmlns:a16="http://schemas.microsoft.com/office/drawing/2014/main" id="{30D58D5F-2EF1-1D31-091F-F853F8A12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726" y="327988"/>
            <a:ext cx="4503274" cy="215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69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CA34-F3DB-E64F-1178-09ED6FBDE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diagram&#10;&#10;Description automatically generated">
            <a:extLst>
              <a:ext uri="{FF2B5EF4-FFF2-40B4-BE49-F238E27FC236}">
                <a16:creationId xmlns:a16="http://schemas.microsoft.com/office/drawing/2014/main" id="{1D254BEE-4C72-F3EB-D968-F88668316C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602" y="-29604"/>
            <a:ext cx="6865495" cy="6865495"/>
          </a:xfrm>
        </p:spPr>
      </p:pic>
    </p:spTree>
    <p:extLst>
      <p:ext uri="{BB962C8B-B14F-4D97-AF65-F5344CB8AC3E}">
        <p14:creationId xmlns:p14="http://schemas.microsoft.com/office/powerpoint/2010/main" val="1592539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D71F6-65DB-96FC-E1E3-EA9105DCA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9773" y="5976362"/>
            <a:ext cx="7452454" cy="1078231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Life cycle of </a:t>
            </a:r>
            <a:r>
              <a:rPr lang="en-US" sz="4400" b="1" i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Trypanosma</a:t>
            </a:r>
            <a:r>
              <a:rPr lang="en-US" sz="4400" b="1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en-US" sz="4400" b="1" i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cruzi</a:t>
            </a:r>
            <a:endParaRPr lang="en-US" sz="4400" dirty="0">
              <a:solidFill>
                <a:srgbClr val="C00000"/>
              </a:solidFill>
            </a:endParaRPr>
          </a:p>
        </p:txBody>
      </p:sp>
      <p:pic>
        <p:nvPicPr>
          <p:cNvPr id="4" name="Content Placeholder 3" descr="A diagram of a triatomine bug stages&#10;&#10;Description automatically generated">
            <a:extLst>
              <a:ext uri="{FF2B5EF4-FFF2-40B4-BE49-F238E27FC236}">
                <a16:creationId xmlns:a16="http://schemas.microsoft.com/office/drawing/2014/main" id="{E10B70AD-521B-D86D-0F0B-5ABA6971F5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019" y="0"/>
            <a:ext cx="8377961" cy="6132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5042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0AC1F-359E-8F3D-EEA7-E9244C075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34" y="353482"/>
            <a:ext cx="10772775" cy="980643"/>
          </a:xfrm>
        </p:spPr>
        <p:txBody>
          <a:bodyPr>
            <a:normAutofit/>
          </a:bodyPr>
          <a:lstStyle/>
          <a:p>
            <a:pPr marL="0" marR="0" lvl="0" indent="-9144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/>
              <a:defRPr/>
            </a:pPr>
            <a:r>
              <a:rPr lang="en-US" sz="4000" b="1" spc="0" dirty="0">
                <a:solidFill>
                  <a:srgbClr val="C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Life cycle: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64914-F27E-A7C2-E020-CF7101702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049311"/>
            <a:ext cx="10753725" cy="5576341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i="1" dirty="0">
                <a:highlight>
                  <a:srgbClr val="FFFF00"/>
                </a:highlight>
                <a:latin typeface="Times New Roman" panose="02020603050405020304" pitchFamily="18" charset="0"/>
                <a:cs typeface="Arial" panose="020B0604020202020204" pitchFamily="34" charset="0"/>
              </a:rPr>
              <a:t>- Habitat: 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a. Amastigotes in the cells of striated muscles (heart and skeletal), neurological </a:t>
            </a:r>
            <a:endParaRPr lang="en-US" sz="26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cells of the nervous tissues and inside the cells of the reticuloendothelial system. </a:t>
            </a:r>
            <a:endParaRPr lang="en-US" sz="26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b. Trypomastigotes in the peripheral blood.  </a:t>
            </a:r>
            <a:endParaRPr lang="en-US" sz="26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i="1" dirty="0">
                <a:highlight>
                  <a:srgbClr val="FFFF00"/>
                </a:highlight>
                <a:latin typeface="Times New Roman" panose="02020603050405020304" pitchFamily="18" charset="0"/>
                <a:cs typeface="Arial" panose="020B0604020202020204" pitchFamily="34" charset="0"/>
              </a:rPr>
              <a:t>- Definitive host: 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Man. </a:t>
            </a:r>
            <a:endParaRPr lang="en-US" sz="26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i="1" dirty="0">
                <a:highlight>
                  <a:srgbClr val="FFFF00"/>
                </a:highlight>
                <a:latin typeface="Times New Roman" panose="02020603050405020304" pitchFamily="18" charset="0"/>
                <a:cs typeface="Arial" panose="020B0604020202020204" pitchFamily="34" charset="0"/>
              </a:rPr>
              <a:t>- Insect vector: 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Triatoma </a:t>
            </a:r>
            <a:r>
              <a:rPr lang="en-US" sz="2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megista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(winged bug or of reduviid bug). </a:t>
            </a:r>
            <a:endParaRPr lang="en-US" sz="26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i="1" dirty="0">
                <a:highlight>
                  <a:srgbClr val="FFFF00"/>
                </a:highlight>
                <a:latin typeface="Times New Roman" panose="02020603050405020304" pitchFamily="18" charset="0"/>
                <a:cs typeface="Arial" panose="020B0604020202020204" pitchFamily="34" charset="0"/>
              </a:rPr>
              <a:t>- Reservoir host: 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Wild animals as armadillos &amp;opossums, and domestic animals. </a:t>
            </a:r>
            <a:endParaRPr lang="en-US" sz="26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i="1" dirty="0">
                <a:highlight>
                  <a:srgbClr val="FFFF00"/>
                </a:highlight>
                <a:latin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en-US" sz="2600" b="1" i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Infective stage:</a:t>
            </a:r>
            <a:r>
              <a:rPr lang="en-US" sz="2600" i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Metacyclic trypomastigotes. </a:t>
            </a:r>
            <a:endParaRPr lang="en-US" sz="26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 descr="A close-up of a bug&#10;&#10;Description automatically generated">
            <a:extLst>
              <a:ext uri="{FF2B5EF4-FFF2-40B4-BE49-F238E27FC236}">
                <a16:creationId xmlns:a16="http://schemas.microsoft.com/office/drawing/2014/main" id="{38EF69A6-0B37-1F6F-01D7-E3F5632851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215" y="2539262"/>
            <a:ext cx="2712127" cy="164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168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0F513-4EC5-7862-0386-09BB72B84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351" y="273470"/>
            <a:ext cx="10772775" cy="939523"/>
          </a:xfrm>
        </p:spPr>
        <p:txBody>
          <a:bodyPr/>
          <a:lstStyle/>
          <a:p>
            <a:pPr marL="0" marR="0" lvl="0" indent="-9144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/>
              <a:defRPr/>
            </a:pPr>
            <a:r>
              <a:rPr lang="en-US" sz="4000" b="1" spc="0" dirty="0">
                <a:solidFill>
                  <a:srgbClr val="C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Mode of infection: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010A7-412B-9623-DB0B-EA0D43049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7" y="1439056"/>
            <a:ext cx="8317442" cy="5171605"/>
          </a:xfrm>
        </p:spPr>
        <p:txBody>
          <a:bodyPr>
            <a:norm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1. Contamination of skin wounds, conjunctiva and mucous membranes by bug’s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faeces</a:t>
            </a: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, containing the infective metacyclic trypomastigotes. 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2. Blood transfusion. 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3. Organ transplantation. 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4. Accidental laboratory-acquired infection. 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5. Transplacental.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7" name="Picture 6" descr="A close-up of a bug&#10;&#10;Description automatically generated">
            <a:extLst>
              <a:ext uri="{FF2B5EF4-FFF2-40B4-BE49-F238E27FC236}">
                <a16:creationId xmlns:a16="http://schemas.microsoft.com/office/drawing/2014/main" id="{4D277291-D0EC-53A3-D46B-F098CCFCB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620" y="2796371"/>
            <a:ext cx="4844380" cy="307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81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749F4-AFAD-A2F9-F7E1-A483EA86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174" y="200572"/>
            <a:ext cx="10772775" cy="879562"/>
          </a:xfrm>
        </p:spPr>
        <p:txBody>
          <a:bodyPr>
            <a:normAutofit/>
          </a:bodyPr>
          <a:lstStyle/>
          <a:p>
            <a:pPr indent="-9144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4000" b="1" spc="0" dirty="0">
                <a:solidFill>
                  <a:srgbClr val="C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Pathogenicity and clinical picture: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2F61B-8676-AD9D-F57D-F0A3152D3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080134"/>
            <a:ext cx="11090623" cy="1932889"/>
          </a:xfrm>
        </p:spPr>
        <p:txBody>
          <a:bodyPr>
            <a:normAutofit lnSpcReduction="10000"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Pathogenicity depends on the affected parasitized cells and stage of the disease. </a:t>
            </a: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1. Acute stage:</a:t>
            </a:r>
            <a:r>
              <a:rPr lang="en-US" sz="2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It occurs 1-2 weeks after infection and may last for 1- 4 months. </a:t>
            </a: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It is often seen in children and infants</a:t>
            </a: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99EA070-A02E-3B87-1C08-AEF01A01ED41}"/>
              </a:ext>
            </a:extLst>
          </p:cNvPr>
          <p:cNvSpPr txBox="1">
            <a:spLocks/>
          </p:cNvSpPr>
          <p:nvPr/>
        </p:nvSpPr>
        <p:spPr>
          <a:xfrm>
            <a:off x="424721" y="3013022"/>
            <a:ext cx="6403698" cy="367438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dirty="0">
                <a:solidFill>
                  <a:srgbClr val="0070C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a. </a:t>
            </a:r>
            <a:r>
              <a:rPr lang="en-US" sz="2600" b="1" dirty="0" err="1">
                <a:solidFill>
                  <a:srgbClr val="0070C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Chagoma</a:t>
            </a:r>
            <a:r>
              <a:rPr lang="en-US" sz="2600" b="1" dirty="0">
                <a:solidFill>
                  <a:srgbClr val="0070C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: </a:t>
            </a:r>
            <a:r>
              <a:rPr lang="en-US" sz="2600" dirty="0"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A localized </a:t>
            </a:r>
            <a:r>
              <a:rPr lang="en-US" sz="2600" dirty="0" err="1"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oedematous</a:t>
            </a:r>
            <a:r>
              <a:rPr lang="en-US" sz="2600" dirty="0"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swelling with erythema at the site of inoculation accompanied with local lymphadenopathy.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dirty="0"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It contains multiplying amastigotes in histiocytes</a:t>
            </a:r>
            <a:r>
              <a:rPr lang="en-US" dirty="0"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.  </a:t>
            </a:r>
            <a:endParaRPr lang="en-US" sz="1800" dirty="0"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8" name="Picture 7" descr="Close-up of a person's arm and a rash&#10;&#10;Description automatically generated">
            <a:extLst>
              <a:ext uri="{FF2B5EF4-FFF2-40B4-BE49-F238E27FC236}">
                <a16:creationId xmlns:a16="http://schemas.microsoft.com/office/drawing/2014/main" id="{4CCEDA3C-56DF-DA16-9535-320549B46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6" t="25136" r="8142" b="7760"/>
          <a:stretch/>
        </p:blipFill>
        <p:spPr>
          <a:xfrm>
            <a:off x="6309986" y="2863120"/>
            <a:ext cx="5495775" cy="350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150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BCDE1-F1AD-DD26-8EF3-747DD332E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7" y="584616"/>
            <a:ext cx="7073258" cy="5193249"/>
          </a:xfrm>
        </p:spPr>
        <p:txBody>
          <a:bodyPr/>
          <a:lstStyle/>
          <a:p>
            <a:pPr marL="0" marR="0" lvl="0" indent="-9144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itchFamily="34" charset="0"/>
              <a:buChar char=" 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b. Romana's sign: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Inoculation of the parasite in conjunctiva causes unilateral facial oedema of cheek, upper and lower eyelids, usually with conjunctivitis and enlargement of ipsilateral pre-auricular lymph nodes.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125B7D-EEA2-5DAB-8066-85AAAC652D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729" y="1900389"/>
            <a:ext cx="3938587" cy="337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673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0E8AF-F044-2956-094D-D865A1E0A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809" y="1214203"/>
            <a:ext cx="10850381" cy="4578652"/>
          </a:xfrm>
        </p:spPr>
        <p:txBody>
          <a:bodyPr>
            <a:norm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c. In few patients</a:t>
            </a:r>
            <a:r>
              <a:rPr lang="en-US" sz="2800" dirty="0">
                <a:latin typeface="Times New Roman" panose="02020603050405020304" pitchFamily="18" charset="0"/>
                <a:cs typeface="Arial" panose="020B0604020202020204" pitchFamily="34" charset="0"/>
              </a:rPr>
              <a:t>, there may be fever, generalized lymphadenopathy, hepatosplenomegaly, toxic depression of bone marrow and </a:t>
            </a:r>
            <a:r>
              <a:rPr lang="en-US" sz="2800" dirty="0" err="1">
                <a:latin typeface="Times New Roman" panose="02020603050405020304" pitchFamily="18" charset="0"/>
                <a:cs typeface="Arial" panose="020B0604020202020204" pitchFamily="34" charset="0"/>
              </a:rPr>
              <a:t>anaemia</a:t>
            </a:r>
            <a:r>
              <a:rPr lang="en-US" sz="2800" dirty="0">
                <a:latin typeface="Times New Roman" panose="02020603050405020304" pitchFamily="18" charset="0"/>
                <a:cs typeface="Arial" panose="020B0604020202020204" pitchFamily="34" charset="0"/>
              </a:rPr>
              <a:t>.  </a:t>
            </a: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atin typeface="Times New Roman" panose="02020603050405020304" pitchFamily="18" charset="0"/>
                <a:cs typeface="Arial" panose="020B0604020202020204" pitchFamily="34" charset="0"/>
              </a:rPr>
              <a:t>- In severe infections, the patients may die of meningoencephalitis and acute myocarditis and acute congestive heart failure. </a:t>
            </a: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atin typeface="Times New Roman" panose="02020603050405020304" pitchFamily="18" charset="0"/>
                <a:cs typeface="Arial" panose="020B0604020202020204" pitchFamily="34" charset="0"/>
              </a:rPr>
              <a:t>- Usually within 1-2 months, acute manifestations resolve, and patients enter the phase of chronic </a:t>
            </a:r>
            <a:r>
              <a:rPr 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T. </a:t>
            </a:r>
            <a:r>
              <a:rPr lang="en-US" sz="2800" i="1" dirty="0" err="1">
                <a:latin typeface="Times New Roman" panose="02020603050405020304" pitchFamily="18" charset="0"/>
                <a:cs typeface="Arial" panose="020B0604020202020204" pitchFamily="34" charset="0"/>
              </a:rPr>
              <a:t>cruzi</a:t>
            </a:r>
            <a:r>
              <a:rPr 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Arial" panose="020B0604020202020204" pitchFamily="34" charset="0"/>
              </a:rPr>
              <a:t>infection.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273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2EA45-8580-9947-E992-3D65C892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323" y="334641"/>
            <a:ext cx="9611038" cy="864572"/>
          </a:xfrm>
        </p:spPr>
        <p:txBody>
          <a:bodyPr/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Arial" panose="020B0604020202020204" pitchFamily="34" charset="0"/>
              </a:rPr>
              <a:t>Pathogenicity and clinical picture: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438FD-10F0-E44C-59A0-EA099F632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323" y="1648918"/>
            <a:ext cx="11177353" cy="4874440"/>
          </a:xfrm>
        </p:spPr>
        <p:txBody>
          <a:bodyPr>
            <a:norm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highlight>
                  <a:srgbClr val="FFFF00"/>
                </a:highlight>
                <a:latin typeface="Times New Roman" panose="02020603050405020304" pitchFamily="18" charset="0"/>
                <a:cs typeface="Arial" panose="020B0604020202020204" pitchFamily="34" charset="0"/>
              </a:rPr>
              <a:t>2. Chronic stage:  </a:t>
            </a:r>
            <a:r>
              <a:rPr lang="en-US" sz="2800" dirty="0">
                <a:latin typeface="Times New Roman" panose="02020603050405020304" pitchFamily="18" charset="0"/>
                <a:cs typeface="Arial" panose="020B0604020202020204" pitchFamily="34" charset="0"/>
              </a:rPr>
              <a:t>-It is found in adults and adolescents and becomes manifested years or even decades after the initial infection. 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atin typeface="Times New Roman" panose="02020603050405020304" pitchFamily="18" charset="0"/>
                <a:cs typeface="Arial" panose="020B0604020202020204" pitchFamily="34" charset="0"/>
              </a:rPr>
              <a:t>-Multiplication of </a:t>
            </a:r>
            <a:r>
              <a:rPr 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T. </a:t>
            </a:r>
            <a:r>
              <a:rPr lang="en-US" sz="2800" i="1" dirty="0" err="1">
                <a:latin typeface="Times New Roman" panose="02020603050405020304" pitchFamily="18" charset="0"/>
                <a:cs typeface="Arial" panose="020B0604020202020204" pitchFamily="34" charset="0"/>
              </a:rPr>
              <a:t>cruzi</a:t>
            </a:r>
            <a:r>
              <a:rPr 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Arial" panose="020B0604020202020204" pitchFamily="34" charset="0"/>
              </a:rPr>
              <a:t>inside the tissue cells causes inflammatory response, irreversible cellular destruction and fibrosis of muscles and nerves that control the tone of hollow organs, this is manifested by: </a:t>
            </a:r>
          </a:p>
        </p:txBody>
      </p:sp>
    </p:spTree>
    <p:extLst>
      <p:ext uri="{BB962C8B-B14F-4D97-AF65-F5344CB8AC3E}">
        <p14:creationId xmlns:p14="http://schemas.microsoft.com/office/powerpoint/2010/main" val="1755928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4A1B3-41BE-24CD-08F9-06E55720E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599607"/>
            <a:ext cx="11135593" cy="5831173"/>
          </a:xfrm>
        </p:spPr>
        <p:txBody>
          <a:bodyPr>
            <a:normAutofit fontScale="92500" lnSpcReduction="10000"/>
          </a:bodyPr>
          <a:lstStyle/>
          <a:p>
            <a:pPr marL="0" marR="0" lvl="0" indent="-9144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-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Cardiomegaly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, cardiac arrhythmias and congestive heart failure.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-9144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itchFamily="34" charset="0"/>
              <a:buChar char=" "/>
              <a:tabLst/>
              <a:defRPr/>
            </a:pP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Megaoesophagus</a:t>
            </a: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, due to destruction of intramural plexus; manifested by dysphagia and aspiration pneumonia.  </a:t>
            </a:r>
          </a:p>
          <a:p>
            <a:pPr marL="0" marR="0" lvl="0" indent="-9144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itchFamily="34" charset="0"/>
              <a:buChar char=" "/>
              <a:tabLst/>
              <a:defRPr/>
            </a:pP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Megacolon</a:t>
            </a: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, due to destruction of mesenteric plexus; manifested by intractable constipation and abdominal distention.  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- Other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megaviscera</a:t>
            </a: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, as the small intestine, urinary bladder and uterus. 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Thyroiditis</a:t>
            </a: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and thyroid insufficiency.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- Less commonly, peripheral nervous involvement causing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spastic paralysis</a:t>
            </a: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.   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Immunosuppression</a:t>
            </a: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results in exacerbation of infection. </a:t>
            </a:r>
          </a:p>
        </p:txBody>
      </p:sp>
    </p:spTree>
    <p:extLst>
      <p:ext uri="{BB962C8B-B14F-4D97-AF65-F5344CB8AC3E}">
        <p14:creationId xmlns:p14="http://schemas.microsoft.com/office/powerpoint/2010/main" val="321317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2CAFE-E8D8-0640-748A-CD1363080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diagram of a person's body&#10;&#10;Description automatically generated">
            <a:extLst>
              <a:ext uri="{FF2B5EF4-FFF2-40B4-BE49-F238E27FC236}">
                <a16:creationId xmlns:a16="http://schemas.microsoft.com/office/drawing/2014/main" id="{2598115C-49B3-B5EA-BEF2-43123D1DF4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4" y="0"/>
            <a:ext cx="10772774" cy="6909121"/>
          </a:xfrm>
        </p:spPr>
      </p:pic>
    </p:spTree>
    <p:extLst>
      <p:ext uri="{BB962C8B-B14F-4D97-AF65-F5344CB8AC3E}">
        <p14:creationId xmlns:p14="http://schemas.microsoft.com/office/powerpoint/2010/main" val="574977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BC7FB-1486-0052-9C51-21A687FEF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894552"/>
          </a:xfrm>
        </p:spPr>
        <p:txBody>
          <a:bodyPr/>
          <a:lstStyle/>
          <a:p>
            <a:pPr marL="0" marR="0" lvl="0" indent="-9144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/>
              <a:defRPr/>
            </a:pPr>
            <a:r>
              <a:rPr lang="en-US" sz="4000" b="1" spc="0" dirty="0">
                <a:solidFill>
                  <a:srgbClr val="C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Diagnosis: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DD31F-3E44-15BF-AF0D-05370A896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394086"/>
            <a:ext cx="9111921" cy="4841822"/>
          </a:xfrm>
        </p:spPr>
        <p:txBody>
          <a:bodyPr>
            <a:norm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u="sng" dirty="0">
                <a:highlight>
                  <a:srgbClr val="FFFF00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A</a:t>
            </a:r>
            <a:r>
              <a:rPr lang="en-US" sz="2600" b="1" u="sng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- Clinical diagnosis:</a:t>
            </a:r>
            <a:r>
              <a:rPr lang="en-US" sz="26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History of traveling or residence in areas of South and </a:t>
            </a:r>
            <a:endParaRPr lang="en-US" sz="26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Central America where the disease occurs. </a:t>
            </a:r>
            <a:endParaRPr lang="en-US" sz="26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u="sng" dirty="0">
                <a:highlight>
                  <a:srgbClr val="FFFF00"/>
                </a:highlight>
                <a:latin typeface="Times New Roman" panose="02020603050405020304" pitchFamily="18" charset="0"/>
                <a:cs typeface="Arial" panose="020B0604020202020204" pitchFamily="34" charset="0"/>
              </a:rPr>
              <a:t>B- Laboratory diagnosis:  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I. Direct: 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Diagnosis is made by demonstration of </a:t>
            </a:r>
            <a:r>
              <a:rPr lang="en-US" sz="2600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T. </a:t>
            </a:r>
            <a:r>
              <a:rPr lang="en-US" sz="2600" i="1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cruzi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in peripheral blood or tissue biopsy of involved lymph node or muscle (calf and deltoid), liver, spleen and bone marrow by: </a:t>
            </a:r>
            <a:endParaRPr lang="en-US" sz="26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5" name="Picture 4" descr="A close-up of a microscope&#10;&#10;Description automatically generated">
            <a:extLst>
              <a:ext uri="{FF2B5EF4-FFF2-40B4-BE49-F238E27FC236}">
                <a16:creationId xmlns:a16="http://schemas.microsoft.com/office/drawing/2014/main" id="{FD930581-1BB4-B4EE-9B08-9D57EF0C2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457" y="2005590"/>
            <a:ext cx="3554720" cy="241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952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7266D-A220-7DDE-0AF9-1E04D7B36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7" y="659568"/>
            <a:ext cx="10865770" cy="5741232"/>
          </a:xfrm>
        </p:spPr>
        <p:txBody>
          <a:bodyPr>
            <a:norm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1. </a:t>
            </a:r>
            <a:r>
              <a:rPr lang="en-US" sz="26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Microscopy: </a:t>
            </a:r>
            <a:endParaRPr lang="en-US" sz="2600" b="1" dirty="0">
              <a:solidFill>
                <a:srgbClr val="0070C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a. Examination of wet mount of peripheral blood reveals 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monomorphic </a:t>
            </a:r>
            <a:r>
              <a:rPr lang="en-US" sz="2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trypanosomal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forms in C or S shape.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b. H &amp; E-stained tissue specimens show amastigotes. </a:t>
            </a:r>
            <a:endParaRPr lang="en-US" sz="26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2. Culture:  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It is more sensitive than smear microscope. </a:t>
            </a:r>
            <a:r>
              <a:rPr lang="en-US" sz="2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Epimastigotes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and trypomastigotes are found on the NNN medium, 1-6 weeks after incubation.  </a:t>
            </a:r>
            <a:endParaRPr lang="en-US" sz="26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3. Animal inoculation: 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Intra-peritoneal inoculation of specimens into guinea pig 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or mice. After 10 days, blood is </a:t>
            </a:r>
            <a:r>
              <a:rPr lang="en-US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collected and examined for the trypomastigotes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245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CCB20-DB12-1151-AAF8-2BC886CE2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674557"/>
            <a:ext cx="11060642" cy="5816183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i="1" dirty="0">
                <a:latin typeface="Times New Roman" panose="02020603050405020304" pitchFamily="18" charset="0"/>
                <a:cs typeface="Arial" panose="020B0604020202020204" pitchFamily="34" charset="0"/>
              </a:rPr>
              <a:t>II. Indirect: </a:t>
            </a:r>
            <a:r>
              <a:rPr lang="en-US" sz="2600" dirty="0">
                <a:latin typeface="Times New Roman" panose="02020603050405020304" pitchFamily="18" charset="0"/>
              </a:rPr>
              <a:t>1. Immunological diagnosis: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a. Serological tests: </a:t>
            </a:r>
            <a:r>
              <a:rPr lang="en-US" sz="2600" dirty="0">
                <a:latin typeface="Times New Roman" panose="02020603050405020304" pitchFamily="18" charset="0"/>
              </a:rPr>
              <a:t>They are the methods of choice for diagnosis of chronic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latin typeface="Times New Roman" panose="02020603050405020304" pitchFamily="18" charset="0"/>
              </a:rPr>
              <a:t>Chagas' disease.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latin typeface="Times New Roman" panose="02020603050405020304" pitchFamily="18" charset="0"/>
              </a:rPr>
              <a:t>- Antigen detection: </a:t>
            </a:r>
            <a:r>
              <a:rPr lang="en-US" sz="2600" i="1" dirty="0">
                <a:latin typeface="Times New Roman" panose="02020603050405020304" pitchFamily="18" charset="0"/>
              </a:rPr>
              <a:t>T. </a:t>
            </a:r>
            <a:r>
              <a:rPr lang="en-US" sz="2600" i="1" dirty="0" err="1">
                <a:latin typeface="Times New Roman" panose="02020603050405020304" pitchFamily="18" charset="0"/>
              </a:rPr>
              <a:t>cruzi</a:t>
            </a:r>
            <a:r>
              <a:rPr lang="en-US" sz="2600" i="1" dirty="0">
                <a:latin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</a:rPr>
              <a:t>antigens can be detected in urine and sera using ELISA. </a:t>
            </a:r>
          </a:p>
          <a:p>
            <a:r>
              <a:rPr lang="en-US" sz="2600" dirty="0">
                <a:latin typeface="Times New Roman" panose="02020603050405020304" pitchFamily="18" charset="0"/>
              </a:rPr>
              <a:t>- Antibody detection: Antibodies (IgG) against </a:t>
            </a:r>
            <a:r>
              <a:rPr lang="en-US" sz="2600" i="1" dirty="0">
                <a:latin typeface="Times New Roman" panose="02020603050405020304" pitchFamily="18" charset="0"/>
              </a:rPr>
              <a:t>T. </a:t>
            </a:r>
            <a:r>
              <a:rPr lang="en-US" sz="2600" i="1" dirty="0" err="1">
                <a:latin typeface="Times New Roman" panose="02020603050405020304" pitchFamily="18" charset="0"/>
              </a:rPr>
              <a:t>cruzi</a:t>
            </a:r>
            <a:r>
              <a:rPr lang="en-US" sz="2600" i="1" dirty="0">
                <a:latin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</a:rPr>
              <a:t>can be detected by:  IHA, IFA, ELISA, CFT.</a:t>
            </a:r>
          </a:p>
          <a:p>
            <a:r>
              <a:rPr lang="en-US" sz="2600" dirty="0">
                <a:latin typeface="Times New Roman" panose="02020603050405020304" pitchFamily="18" charset="0"/>
              </a:rPr>
              <a:t>- Immunochromatographic test: False positive results are common with other disease as Leishmaniasis.  </a:t>
            </a:r>
          </a:p>
          <a:p>
            <a:r>
              <a:rPr lang="en-US" sz="2600" b="1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en-US" sz="2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Cruzin</a:t>
            </a:r>
            <a:r>
              <a:rPr lang="en-US" sz="2600" b="1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test: </a:t>
            </a:r>
            <a:r>
              <a:rPr lang="en-US" sz="2600" dirty="0">
                <a:latin typeface="Times New Roman" panose="02020603050405020304" pitchFamily="18" charset="0"/>
              </a:rPr>
              <a:t>It is an intradermal test used for the diagnosis of Chagas' disease. The antigen (</a:t>
            </a:r>
            <a:r>
              <a:rPr lang="en-US" sz="2600" dirty="0" err="1">
                <a:latin typeface="Times New Roman" panose="02020603050405020304" pitchFamily="18" charset="0"/>
              </a:rPr>
              <a:t>cruzin</a:t>
            </a:r>
            <a:r>
              <a:rPr lang="en-US" sz="2600" dirty="0">
                <a:latin typeface="Times New Roman" panose="02020603050405020304" pitchFamily="18" charset="0"/>
              </a:rPr>
              <a:t>) used is prepared from cultured trypanosomes. It gives a delayed hypersensitivity reaction in positive cases. </a:t>
            </a:r>
          </a:p>
          <a:p>
            <a:endParaRPr lang="en-US" sz="26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510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B0838-22F8-7EFB-D4B7-035F6B113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7" y="434716"/>
            <a:ext cx="9231842" cy="5343150"/>
          </a:xfrm>
        </p:spPr>
        <p:txBody>
          <a:bodyPr>
            <a:norm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2. Molecular diagnosis: 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Can be used for diagnosis of chronic Chagas' disease. </a:t>
            </a:r>
            <a:endParaRPr lang="en-US" sz="26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3. Endoscope: 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It is valuable for diagnosis of </a:t>
            </a:r>
            <a:r>
              <a:rPr lang="en-US" sz="2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megaviscera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endParaRPr lang="en-US" sz="26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4. Barium dye meal and barium dye enema: 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They help in visualization of </a:t>
            </a:r>
            <a:r>
              <a:rPr lang="en-US" sz="2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megaoesophagus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 and megacolon, respectively.  </a:t>
            </a:r>
            <a:endParaRPr lang="en-US" sz="26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dirty="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5. X-ray chest and electrocardiography (ECG): 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They are useful for diagnosis and prognosis of cardiomyopathy seen in chronic Chagas' disease. </a:t>
            </a:r>
            <a:endParaRPr lang="en-US" sz="26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748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C6F10-D9E6-5DF0-053D-4B95CA49F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6957779" cy="804611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spc="0" dirty="0">
                <a:solidFill>
                  <a:srgbClr val="C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Treatment: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04AF2-E365-A83C-A7E6-017A069B2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387" y="1828800"/>
            <a:ext cx="9696537" cy="4338809"/>
          </a:xfrm>
        </p:spPr>
        <p:txBody>
          <a:bodyPr>
            <a:norm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latin typeface="Times New Roman" panose="02020603050405020304" pitchFamily="18" charset="0"/>
                <a:cs typeface="Arial" panose="020B0604020202020204" pitchFamily="34" charset="0"/>
              </a:rPr>
              <a:t>1. Nifurtimox (</a:t>
            </a:r>
            <a:r>
              <a:rPr lang="en-US" sz="2600" dirty="0" err="1">
                <a:latin typeface="Times New Roman" panose="02020603050405020304" pitchFamily="18" charset="0"/>
                <a:cs typeface="Arial" panose="020B0604020202020204" pitchFamily="34" charset="0"/>
              </a:rPr>
              <a:t>lampit</a:t>
            </a:r>
            <a:r>
              <a:rPr lang="en-US" sz="2600" dirty="0">
                <a:latin typeface="Times New Roman" panose="02020603050405020304" pitchFamily="18" charset="0"/>
                <a:cs typeface="Arial" panose="020B0604020202020204" pitchFamily="34" charset="0"/>
              </a:rPr>
              <a:t>): It inhibits intracellular development of </a:t>
            </a:r>
            <a:r>
              <a:rPr lang="en-US" sz="2600" i="1" dirty="0">
                <a:latin typeface="Times New Roman" panose="02020603050405020304" pitchFamily="18" charset="0"/>
                <a:cs typeface="Arial" panose="020B0604020202020204" pitchFamily="34" charset="0"/>
              </a:rPr>
              <a:t>T. </a:t>
            </a:r>
            <a:r>
              <a:rPr lang="en-US" sz="2600" i="1" dirty="0" err="1">
                <a:latin typeface="Times New Roman" panose="02020603050405020304" pitchFamily="18" charset="0"/>
                <a:cs typeface="Arial" panose="020B0604020202020204" pitchFamily="34" charset="0"/>
              </a:rPr>
              <a:t>cruzi</a:t>
            </a:r>
            <a:r>
              <a:rPr lang="en-US" sz="2600" dirty="0">
                <a:latin typeface="Times New Roman" panose="02020603050405020304" pitchFamily="18" charset="0"/>
                <a:cs typeface="Arial" panose="020B0604020202020204" pitchFamily="34" charset="0"/>
              </a:rPr>
              <a:t> It is the drug of choice in treatment of acute and early chronic cases.  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latin typeface="Times New Roman" panose="02020603050405020304" pitchFamily="18" charset="0"/>
                <a:cs typeface="Arial" panose="020B0604020202020204" pitchFamily="34" charset="0"/>
              </a:rPr>
              <a:t>2. Diuretics: for treatment of congestive heart failure. 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latin typeface="Times New Roman" panose="02020603050405020304" pitchFamily="18" charset="0"/>
                <a:cs typeface="Arial" panose="020B0604020202020204" pitchFamily="34" charset="0"/>
              </a:rPr>
              <a:t>3. Treatment of megacolon: if possible, is dependent on removal of the </a:t>
            </a:r>
            <a:r>
              <a:rPr lang="en-US" sz="2600" dirty="0" err="1">
                <a:latin typeface="Times New Roman" panose="02020603050405020304" pitchFamily="18" charset="0"/>
                <a:cs typeface="Arial" panose="020B0604020202020204" pitchFamily="34" charset="0"/>
              </a:rPr>
              <a:t>aganglionic</a:t>
            </a:r>
            <a:r>
              <a:rPr lang="en-US" sz="2600" dirty="0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Arial" panose="020B0604020202020204" pitchFamily="34" charset="0"/>
              </a:rPr>
              <a:t>undilated</a:t>
            </a:r>
            <a:r>
              <a:rPr lang="en-US" sz="2600" dirty="0">
                <a:latin typeface="Times New Roman" panose="02020603050405020304" pitchFamily="18" charset="0"/>
                <a:cs typeface="Arial" panose="020B0604020202020204" pitchFamily="34" charset="0"/>
              </a:rPr>
              <a:t> segment and the redundant portion of the dilated segment. </a:t>
            </a:r>
          </a:p>
        </p:txBody>
      </p:sp>
      <p:pic>
        <p:nvPicPr>
          <p:cNvPr id="5" name="Picture 4" descr="A purple box with white text&#10;&#10;Description automatically generated">
            <a:extLst>
              <a:ext uri="{FF2B5EF4-FFF2-40B4-BE49-F238E27FC236}">
                <a16:creationId xmlns:a16="http://schemas.microsoft.com/office/drawing/2014/main" id="{CF374ACA-D96D-130C-A951-0698CBB6E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4" t="29167" r="7058" b="21031"/>
          <a:stretch/>
        </p:blipFill>
        <p:spPr>
          <a:xfrm>
            <a:off x="7615003" y="5006715"/>
            <a:ext cx="3912433" cy="1977859"/>
          </a:xfrm>
          <a:prstGeom prst="rect">
            <a:avLst/>
          </a:prstGeom>
        </p:spPr>
      </p:pic>
      <p:pic>
        <p:nvPicPr>
          <p:cNvPr id="7" name="Picture 6" descr="A bottle of medicine next to a box&#10;&#10;Description automatically generated">
            <a:extLst>
              <a:ext uri="{FF2B5EF4-FFF2-40B4-BE49-F238E27FC236}">
                <a16:creationId xmlns:a16="http://schemas.microsoft.com/office/drawing/2014/main" id="{A32346F8-B224-DCDF-B702-E67BD84217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951" y="84942"/>
            <a:ext cx="3387777" cy="185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072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5A122-B25E-6186-8496-3B30E42F6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9146343" cy="774631"/>
          </a:xfrm>
        </p:spPr>
        <p:txBody>
          <a:bodyPr/>
          <a:lstStyle/>
          <a:p>
            <a:pPr marL="0" marR="0" lvl="0" indent="-9144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/>
              <a:defRPr/>
            </a:pPr>
            <a:r>
              <a:rPr lang="en-US" sz="4000" b="1" spc="0" dirty="0">
                <a:solidFill>
                  <a:srgbClr val="C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Prevention and control: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EA7C4-364C-C010-7E69-447FE3021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499016"/>
            <a:ext cx="10753725" cy="4278849"/>
          </a:xfrm>
        </p:spPr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latin typeface="Times New Roman" panose="02020603050405020304" pitchFamily="18" charset="0"/>
                <a:cs typeface="Arial" panose="020B0604020202020204" pitchFamily="34" charset="0"/>
              </a:rPr>
              <a:t>1. Control of winged bugs.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latin typeface="Times New Roman" panose="02020603050405020304" pitchFamily="18" charset="0"/>
                <a:cs typeface="Arial" panose="020B0604020202020204" pitchFamily="34" charset="0"/>
              </a:rPr>
              <a:t>2. Treatment of cases.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latin typeface="Times New Roman" panose="02020603050405020304" pitchFamily="18" charset="0"/>
                <a:cs typeface="Arial" panose="020B0604020202020204" pitchFamily="34" charset="0"/>
              </a:rPr>
              <a:t>3. Personal protection by using repellants and bed net.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latin typeface="Times New Roman" panose="02020603050405020304" pitchFamily="18" charset="0"/>
                <a:cs typeface="Arial" panose="020B0604020202020204" pitchFamily="34" charset="0"/>
              </a:rPr>
              <a:t>4. Control of reservoir hosts.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latin typeface="Times New Roman" panose="02020603050405020304" pitchFamily="18" charset="0"/>
                <a:cs typeface="Arial" panose="020B0604020202020204" pitchFamily="34" charset="0"/>
              </a:rPr>
              <a:t>5. Serological screening of blood donors for </a:t>
            </a:r>
            <a:r>
              <a:rPr lang="en-US" sz="2600" i="1" dirty="0">
                <a:latin typeface="Times New Roman" panose="02020603050405020304" pitchFamily="18" charset="0"/>
                <a:cs typeface="Arial" panose="020B0604020202020204" pitchFamily="34" charset="0"/>
              </a:rPr>
              <a:t>T. </a:t>
            </a:r>
            <a:r>
              <a:rPr lang="en-US" sz="2600" i="1" dirty="0" err="1">
                <a:latin typeface="Times New Roman" panose="02020603050405020304" pitchFamily="18" charset="0"/>
                <a:cs typeface="Arial" panose="020B0604020202020204" pitchFamily="34" charset="0"/>
              </a:rPr>
              <a:t>cruzi</a:t>
            </a:r>
            <a:r>
              <a:rPr lang="en-US" sz="2600" i="1" dirty="0">
                <a:latin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157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2F5B9-2062-B525-A103-8025CCE1C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pc="0" dirty="0">
                <a:solidFill>
                  <a:srgbClr val="C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MCQ1: What is the causative parasite of chagas disease?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A903A-79AA-EE58-F0C2-8EBAEB482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800" b="1" dirty="0"/>
              <a:t>A: Trypanosama </a:t>
            </a:r>
            <a:r>
              <a:rPr lang="en-US" sz="2800" b="1" dirty="0" err="1"/>
              <a:t>brusei</a:t>
            </a:r>
            <a:r>
              <a:rPr lang="en-US" sz="2800" b="1" dirty="0"/>
              <a:t> gambiense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B: Trypanosama </a:t>
            </a:r>
            <a:r>
              <a:rPr lang="en-US" sz="2800" b="1" dirty="0" err="1"/>
              <a:t>brusei</a:t>
            </a:r>
            <a:r>
              <a:rPr lang="en-US" sz="2800" b="1" dirty="0"/>
              <a:t> </a:t>
            </a:r>
            <a:r>
              <a:rPr lang="en-US" sz="2800" b="1" dirty="0" err="1"/>
              <a:t>rodesiense</a:t>
            </a:r>
            <a:endParaRPr lang="en-US" sz="2800" b="1" dirty="0"/>
          </a:p>
          <a:p>
            <a:pPr>
              <a:lnSpc>
                <a:spcPct val="150000"/>
              </a:lnSpc>
            </a:pPr>
            <a:r>
              <a:rPr lang="en-US" sz="2800" b="1" dirty="0"/>
              <a:t>C: Trypanosama </a:t>
            </a:r>
            <a:r>
              <a:rPr lang="en-US" sz="2800" b="1" dirty="0" err="1"/>
              <a:t>cruzi</a:t>
            </a:r>
            <a:endParaRPr lang="en-US" sz="2800" b="1" dirty="0"/>
          </a:p>
          <a:p>
            <a:pPr>
              <a:lnSpc>
                <a:spcPct val="150000"/>
              </a:lnSpc>
            </a:pPr>
            <a:r>
              <a:rPr lang="en-US" sz="2800" b="1" dirty="0"/>
              <a:t>D: Leishmania </a:t>
            </a:r>
            <a:r>
              <a:rPr lang="en-US" sz="2800" b="1" dirty="0" err="1"/>
              <a:t>donovani</a:t>
            </a:r>
            <a:endParaRPr lang="en-US" sz="2800" b="1" dirty="0"/>
          </a:p>
          <a:p>
            <a:pPr>
              <a:lnSpc>
                <a:spcPct val="150000"/>
              </a:lnSpc>
            </a:pPr>
            <a:r>
              <a:rPr lang="en-US" sz="2800" b="1" dirty="0"/>
              <a:t>E: Leishmania infantum </a:t>
            </a:r>
          </a:p>
        </p:txBody>
      </p:sp>
    </p:spTree>
    <p:extLst>
      <p:ext uri="{BB962C8B-B14F-4D97-AF65-F5344CB8AC3E}">
        <p14:creationId xmlns:p14="http://schemas.microsoft.com/office/powerpoint/2010/main" val="4040603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AF76A-C91C-DBC9-3204-93645B796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spc="0" dirty="0">
                <a:solidFill>
                  <a:srgbClr val="C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MCQ2: Which diagnostic stage detected in wet mount of peripheral blood sample?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9CE2B-3A8B-9544-EBFC-7C63024EC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800" b="1" dirty="0"/>
              <a:t>A: Amastigote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B: Monomorphic trypomastigote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C: Promastigote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D: </a:t>
            </a:r>
            <a:r>
              <a:rPr lang="en-US" sz="2800" b="1" dirty="0" err="1"/>
              <a:t>Epimastigote</a:t>
            </a:r>
            <a:endParaRPr lang="en-US" sz="2800" b="1" dirty="0"/>
          </a:p>
          <a:p>
            <a:pPr>
              <a:lnSpc>
                <a:spcPct val="150000"/>
              </a:lnSpc>
            </a:pPr>
            <a:r>
              <a:rPr lang="en-US" sz="2800" b="1" dirty="0"/>
              <a:t>E: Metacyclic trypomastigote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9584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B1F58-FF68-4542-3EA8-9A86FCA59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thank you card with flowers&#10;&#10;Description automatically generated">
            <a:extLst>
              <a:ext uri="{FF2B5EF4-FFF2-40B4-BE49-F238E27FC236}">
                <a16:creationId xmlns:a16="http://schemas.microsoft.com/office/drawing/2014/main" id="{5B81E4B5-0F13-645D-1B70-1DBDCF641F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892" y="0"/>
            <a:ext cx="9668215" cy="6905632"/>
          </a:xfrm>
        </p:spPr>
      </p:pic>
    </p:spTree>
    <p:extLst>
      <p:ext uri="{BB962C8B-B14F-4D97-AF65-F5344CB8AC3E}">
        <p14:creationId xmlns:p14="http://schemas.microsoft.com/office/powerpoint/2010/main" val="4237029493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Metropolitan</Template>
  <TotalTime>4305</TotalTime>
  <Words>1103</Words>
  <Application>Microsoft Office PowerPoint</Application>
  <PresentationFormat>Widescreen</PresentationFormat>
  <Paragraphs>90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Aptos</vt:lpstr>
      <vt:lpstr>Arial</vt:lpstr>
      <vt:lpstr>Calibri Light</vt:lpstr>
      <vt:lpstr>Times New Roman</vt:lpstr>
      <vt:lpstr>Metropolitan</vt:lpstr>
      <vt:lpstr>Chagas' disease  South American trypanosomiasis</vt:lpstr>
      <vt:lpstr>PowerPoint Presentation</vt:lpstr>
      <vt:lpstr>PowerPoint Presentation</vt:lpstr>
      <vt:lpstr>PowerPoint Presentation</vt:lpstr>
      <vt:lpstr>Morphology:  </vt:lpstr>
      <vt:lpstr>PowerPoint Presentation</vt:lpstr>
      <vt:lpstr>Life cycle of Trypanosma cruzi</vt:lpstr>
      <vt:lpstr>Life cycle: </vt:lpstr>
      <vt:lpstr>Mode of infection: </vt:lpstr>
      <vt:lpstr>Pathogenicity and clinical picture: </vt:lpstr>
      <vt:lpstr>PowerPoint Presentation</vt:lpstr>
      <vt:lpstr>PowerPoint Presentation</vt:lpstr>
      <vt:lpstr>Pathogenicity and clinical picture: </vt:lpstr>
      <vt:lpstr>PowerPoint Presentation</vt:lpstr>
      <vt:lpstr>PowerPoint Presentation</vt:lpstr>
      <vt:lpstr>Diagnosis: </vt:lpstr>
      <vt:lpstr>PowerPoint Presentation</vt:lpstr>
      <vt:lpstr>PowerPoint Presentation</vt:lpstr>
      <vt:lpstr>PowerPoint Presentation</vt:lpstr>
      <vt:lpstr>Treatment: </vt:lpstr>
      <vt:lpstr>Prevention and control:  </vt:lpstr>
      <vt:lpstr>MCQ1: What is the causative parasite of chagas disease?</vt:lpstr>
      <vt:lpstr>MCQ2: Which diagnostic stage detected in wet mount of peripheral blood sample?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Ayat abdelaziz abdelrahman</dc:creator>
  <cp:lastModifiedBy>Ayat abdelaziz abdelrahman</cp:lastModifiedBy>
  <cp:revision>12</cp:revision>
  <dcterms:created xsi:type="dcterms:W3CDTF">2024-09-24T19:17:41Z</dcterms:created>
  <dcterms:modified xsi:type="dcterms:W3CDTF">2024-09-30T12:38:20Z</dcterms:modified>
</cp:coreProperties>
</file>